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2" r:id="rId3"/>
    <p:sldId id="330" r:id="rId4"/>
    <p:sldId id="323" r:id="rId5"/>
    <p:sldId id="321" r:id="rId6"/>
    <p:sldId id="329" r:id="rId7"/>
    <p:sldId id="263" r:id="rId8"/>
    <p:sldId id="328" r:id="rId9"/>
    <p:sldId id="264" r:id="rId10"/>
    <p:sldId id="265" r:id="rId11"/>
    <p:sldId id="324" r:id="rId12"/>
    <p:sldId id="266" r:id="rId13"/>
    <p:sldId id="267" r:id="rId14"/>
    <p:sldId id="325" r:id="rId15"/>
    <p:sldId id="268" r:id="rId16"/>
    <p:sldId id="269" r:id="rId17"/>
    <p:sldId id="326" r:id="rId18"/>
    <p:sldId id="270" r:id="rId19"/>
    <p:sldId id="271" r:id="rId20"/>
    <p:sldId id="327" r:id="rId21"/>
  </p:sldIdLst>
  <p:sldSz cx="6858000" cy="9906000" type="A4"/>
  <p:notesSz cx="6794500" cy="992505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50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846" autoAdjust="0"/>
    <p:restoredTop sz="94681" autoAdjust="0"/>
  </p:normalViewPr>
  <p:slideViewPr>
    <p:cSldViewPr>
      <p:cViewPr varScale="1">
        <p:scale>
          <a:sx n="44" d="100"/>
          <a:sy n="44" d="100"/>
        </p:scale>
        <p:origin x="1800" y="4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4CBF-5136-4EE9-B12D-5AE2918C94C5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8ADB-9D5F-415F-9F9D-8D16233D6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4CBF-5136-4EE9-B12D-5AE2918C94C5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8ADB-9D5F-415F-9F9D-8D16233D6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4CBF-5136-4EE9-B12D-5AE2918C94C5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8ADB-9D5F-415F-9F9D-8D16233D6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337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1179-35D2-4423-AC3C-69B263FD2648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02/10/2023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6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5720-F92D-4405-85D6-B2C5BE5F880E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02/10/2023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1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601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367A-FED7-4893-9C44-A5845923E2E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02/10/2023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61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87" y="3081873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8" y="3081873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0AAD-8E8C-4C72-9BF9-3D1D98C3BC85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02/10/2023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8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5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5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813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13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6841-4D31-4FD5-A330-B3C8AA066782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02/10/2023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94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9B95-F087-4E82-8911-2B9F6C46BCC8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02/10/2023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32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02E0-E128-4530-ACCC-96907D0ECA23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02/10/2023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09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44" y="394410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331" y="394462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44" y="2072979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52CF-E9C0-4702-A756-086E628BF4B2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02/10/2023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9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4CBF-5136-4EE9-B12D-5AE2918C94C5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8ADB-9D5F-415F-9F9D-8D16233D6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6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8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F0CF-F42E-4180-A199-3669C92438F1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02/10/2023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88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A361-611A-4D39-A611-0EE400B4906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02/10/2023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2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701"/>
            <a:ext cx="1157288" cy="1126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96" y="529701"/>
            <a:ext cx="3357563" cy="1126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A6DD-8554-42DF-BDCA-919979932D2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02/10/2023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8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4CBF-5136-4EE9-B12D-5AE2918C94C5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8ADB-9D5F-415F-9F9D-8D16233D6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4CBF-5136-4EE9-B12D-5AE2918C94C5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8ADB-9D5F-415F-9F9D-8D16233D6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4CBF-5136-4EE9-B12D-5AE2918C94C5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8ADB-9D5F-415F-9F9D-8D16233D6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4CBF-5136-4EE9-B12D-5AE2918C94C5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8ADB-9D5F-415F-9F9D-8D16233D6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4CBF-5136-4EE9-B12D-5AE2918C94C5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8ADB-9D5F-415F-9F9D-8D16233D6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4CBF-5136-4EE9-B12D-5AE2918C94C5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8ADB-9D5F-415F-9F9D-8D16233D6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4CBF-5136-4EE9-B12D-5AE2918C94C5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8ADB-9D5F-415F-9F9D-8D16233D6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4CBF-5136-4EE9-B12D-5AE2918C94C5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78ADB-9D5F-415F-9F9D-8D16233D6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25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44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BD476-ADF4-4D50-AA65-9A2D7F4E277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02/10/2023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447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44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2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10" y="1556792"/>
            <a:ext cx="6172200" cy="1524000"/>
          </a:xfrm>
        </p:spPr>
        <p:txBody>
          <a:bodyPr>
            <a:noAutofit/>
          </a:bodyPr>
          <a:lstStyle/>
          <a:p>
            <a:r>
              <a:rPr lang="ms-MY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KESERAGAMAN CARTA ORGANISASI BAHAGIAN</a:t>
            </a:r>
            <a:endParaRPr lang="ms-MY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99" y="416496"/>
            <a:ext cx="1966001" cy="81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3CBAE1-0603-4BB9-8DA5-862D03B5055B}"/>
              </a:ext>
            </a:extLst>
          </p:cNvPr>
          <p:cNvSpPr txBox="1"/>
          <p:nvPr/>
        </p:nvSpPr>
        <p:spPr>
          <a:xfrm>
            <a:off x="515641" y="3152800"/>
            <a:ext cx="600026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ms-MY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Warna </a:t>
            </a:r>
            <a:r>
              <a:rPr kumimoji="0" lang="ms-MY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border</a:t>
            </a:r>
            <a:r>
              <a:rPr kumimoji="0" lang="ms-MY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setiap set </a:t>
            </a:r>
            <a:r>
              <a:rPr kumimoji="0" lang="ms-MY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perlu mengikut </a:t>
            </a:r>
            <a:r>
              <a:rPr kumimoji="0" lang="ms-MY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Warna Standard Zon</a:t>
            </a:r>
            <a:r>
              <a:rPr kumimoji="0" lang="ms-MY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ms-MY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 defTabSz="457200">
              <a:buFontTx/>
              <a:buAutoNum type="arabicPeriod"/>
            </a:pPr>
            <a:r>
              <a:rPr lang="ms-MY" sz="1600" b="1" dirty="0" err="1">
                <a:solidFill>
                  <a:srgbClr val="0070C0"/>
                </a:solidFill>
              </a:rPr>
              <a:t>Size</a:t>
            </a:r>
            <a:r>
              <a:rPr lang="ms-MY" sz="1600" b="1" dirty="0">
                <a:solidFill>
                  <a:srgbClr val="0070C0"/>
                </a:solidFill>
              </a:rPr>
              <a:t> setiap set </a:t>
            </a:r>
            <a:r>
              <a:rPr lang="ms-MY" sz="1600" dirty="0">
                <a:solidFill>
                  <a:prstClr val="black"/>
                </a:solidFill>
              </a:rPr>
              <a:t>tidak boleh diubah;</a:t>
            </a:r>
          </a:p>
          <a:p>
            <a:pPr marL="342900" lvl="0" indent="-342900" defTabSz="457200">
              <a:buFontTx/>
              <a:buAutoNum type="arabicPeriod"/>
            </a:pPr>
            <a:endParaRPr lang="ms-MY" sz="1600" dirty="0">
              <a:solidFill>
                <a:prstClr val="black"/>
              </a:solidFill>
            </a:endParaRPr>
          </a:p>
          <a:p>
            <a:pPr marL="342900" indent="-342900" defTabSz="457200">
              <a:buFontTx/>
              <a:buAutoNum type="arabicPeriod"/>
            </a:pPr>
            <a:r>
              <a:rPr lang="ms-MY" sz="1600" dirty="0"/>
              <a:t>Pastikan </a:t>
            </a:r>
            <a:r>
              <a:rPr lang="ms-MY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gambar kakitangan </a:t>
            </a:r>
            <a:r>
              <a:rPr lang="ms-MY" sz="1600" dirty="0"/>
              <a:t>:</a:t>
            </a:r>
          </a:p>
          <a:p>
            <a:pPr defTabSz="457200"/>
            <a:endParaRPr lang="ms-MY" sz="1600" dirty="0"/>
          </a:p>
          <a:p>
            <a:pPr defTabSz="457200"/>
            <a:r>
              <a:rPr lang="ms-MY" sz="1600" dirty="0"/>
              <a:t>      (i) </a:t>
            </a:r>
            <a:r>
              <a:rPr lang="ms-MY" sz="1600" b="1" dirty="0">
                <a:solidFill>
                  <a:srgbClr val="FF0000"/>
                </a:solidFill>
              </a:rPr>
              <a:t> </a:t>
            </a:r>
            <a:r>
              <a:rPr lang="ms-MY" sz="1600" dirty="0"/>
              <a:t>memakai </a:t>
            </a:r>
            <a:r>
              <a:rPr lang="ms-MY" sz="1600" b="1" dirty="0">
                <a:solidFill>
                  <a:srgbClr val="FF0000"/>
                </a:solidFill>
              </a:rPr>
              <a:t>tudung merah/ </a:t>
            </a:r>
            <a:r>
              <a:rPr lang="ms-MY" sz="1600" b="1" dirty="0" err="1">
                <a:solidFill>
                  <a:srgbClr val="FF0000"/>
                </a:solidFill>
              </a:rPr>
              <a:t>tie</a:t>
            </a:r>
            <a:r>
              <a:rPr lang="ms-MY" sz="1600" b="1" dirty="0">
                <a:solidFill>
                  <a:srgbClr val="FF0000"/>
                </a:solidFill>
              </a:rPr>
              <a:t> merah</a:t>
            </a:r>
            <a:r>
              <a:rPr lang="ms-MY" sz="1600" dirty="0">
                <a:solidFill>
                  <a:srgbClr val="FF0000"/>
                </a:solidFill>
              </a:rPr>
              <a:t>;</a:t>
            </a:r>
          </a:p>
          <a:p>
            <a:pPr defTabSz="457200"/>
            <a:endParaRPr lang="ms-MY" sz="1600" dirty="0"/>
          </a:p>
          <a:p>
            <a:pPr defTabSz="457200"/>
            <a:r>
              <a:rPr lang="ms-MY" sz="1600" dirty="0"/>
              <a:t>      (</a:t>
            </a:r>
            <a:r>
              <a:rPr lang="ms-MY" sz="1600" dirty="0" err="1"/>
              <a:t>ii</a:t>
            </a:r>
            <a:r>
              <a:rPr lang="ms-MY" sz="1600" dirty="0"/>
              <a:t>) posisi </a:t>
            </a:r>
            <a:r>
              <a:rPr lang="ms-MY" sz="1600" b="1" dirty="0">
                <a:solidFill>
                  <a:srgbClr val="0070C0"/>
                </a:solidFill>
              </a:rPr>
              <a:t>pandang hadapan</a:t>
            </a:r>
            <a:r>
              <a:rPr lang="ms-MY" sz="1600" dirty="0"/>
              <a:t>;</a:t>
            </a:r>
          </a:p>
          <a:p>
            <a:pPr defTabSz="457200"/>
            <a:endParaRPr lang="ms-MY" sz="1600" dirty="0"/>
          </a:p>
          <a:p>
            <a:pPr algn="just" defTabSz="457200"/>
            <a:r>
              <a:rPr lang="ms-MY" sz="1600" dirty="0"/>
              <a:t>      (</a:t>
            </a:r>
            <a:r>
              <a:rPr lang="ms-MY" sz="1600" dirty="0" err="1"/>
              <a:t>iii</a:t>
            </a:r>
            <a:r>
              <a:rPr lang="ms-MY" sz="1600" dirty="0"/>
              <a:t>) </a:t>
            </a:r>
            <a:r>
              <a:rPr lang="ms-MY" sz="1600" dirty="0" err="1"/>
              <a:t>size</a:t>
            </a:r>
            <a:r>
              <a:rPr lang="ms-MY" sz="1600" dirty="0"/>
              <a:t> perlu </a:t>
            </a:r>
            <a:r>
              <a:rPr lang="ms-MY" sz="1600" b="1" dirty="0" err="1"/>
              <a:t>disetkan</a:t>
            </a:r>
            <a:r>
              <a:rPr lang="ms-MY" sz="1600" b="1" dirty="0"/>
              <a:t> ke </a:t>
            </a:r>
            <a:r>
              <a:rPr lang="ms-MY" sz="1600" b="1" dirty="0" err="1">
                <a:solidFill>
                  <a:srgbClr val="FF0000"/>
                </a:solidFill>
              </a:rPr>
              <a:t>square</a:t>
            </a:r>
            <a:r>
              <a:rPr lang="ms-MY" sz="1600" b="1" dirty="0"/>
              <a:t> </a:t>
            </a:r>
            <a:r>
              <a:rPr lang="ms-MY" sz="1600" b="1" u="sng" dirty="0">
                <a:solidFill>
                  <a:srgbClr val="0070C0"/>
                </a:solidFill>
              </a:rPr>
              <a:t>sebelum</a:t>
            </a:r>
            <a:r>
              <a:rPr lang="ms-MY" sz="1600" b="1" dirty="0">
                <a:solidFill>
                  <a:srgbClr val="0070C0"/>
                </a:solidFill>
              </a:rPr>
              <a:t> </a:t>
            </a:r>
            <a:r>
              <a:rPr lang="ms-MY" sz="1600" b="1" dirty="0"/>
              <a:t>membuat tindakan </a:t>
            </a:r>
          </a:p>
          <a:p>
            <a:pPr algn="just" defTabSz="457200"/>
            <a:r>
              <a:rPr lang="ms-MY" sz="1600" b="1" dirty="0"/>
              <a:t>             pada </a:t>
            </a:r>
            <a:r>
              <a:rPr lang="ms-MY" sz="1600" b="1" dirty="0">
                <a:solidFill>
                  <a:srgbClr val="FF0000"/>
                </a:solidFill>
              </a:rPr>
              <a:t>langkah 8</a:t>
            </a:r>
            <a:r>
              <a:rPr lang="ms-MY" sz="1600" dirty="0"/>
              <a:t>.  (sila rujuk video pada </a:t>
            </a:r>
            <a:r>
              <a:rPr lang="ms-MY" sz="1600" dirty="0" err="1"/>
              <a:t>slide</a:t>
            </a:r>
            <a:r>
              <a:rPr lang="ms-MY" sz="1600" dirty="0"/>
              <a:t> seterusnya bagi </a:t>
            </a:r>
          </a:p>
          <a:p>
            <a:pPr algn="just" defTabSz="457200"/>
            <a:r>
              <a:rPr lang="ms-MY" sz="1600" dirty="0"/>
              <a:t>             mengubah ke format ini)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ms-MY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ms-MY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    cetakan setiap set individu perlu </a:t>
            </a:r>
            <a:r>
              <a:rPr kumimoji="0" lang="ms-MY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ms-MY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ms-MY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gunting</a:t>
            </a:r>
            <a:r>
              <a:rPr kumimoji="0" lang="ms-MY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dan </a:t>
            </a:r>
            <a:r>
              <a:rPr kumimoji="0" lang="ms-MY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</a:t>
            </a:r>
            <a:r>
              <a:rPr kumimoji="0" lang="ms-MY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laminate</a:t>
            </a:r>
            <a:r>
              <a:rPr kumimoji="0" lang="ms-MY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ms-MY" sz="1600" dirty="0">
              <a:solidFill>
                <a:prstClr val="black"/>
              </a:solidFill>
              <a:latin typeface="Calibri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ms-MY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    di</a:t>
            </a:r>
            <a:r>
              <a:rPr kumimoji="0" lang="ms-MY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paparkan</a:t>
            </a:r>
            <a:r>
              <a:rPr kumimoji="0" lang="ms-MY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tempat yang bersesuaian</a:t>
            </a:r>
            <a:r>
              <a:rPr lang="ms-MY" sz="1600" dirty="0">
                <a:solidFill>
                  <a:prstClr val="black"/>
                </a:solidFill>
                <a:latin typeface="Calibri"/>
              </a:rPr>
              <a:t>;</a:t>
            </a:r>
            <a:endParaRPr kumimoji="0" lang="ms-MY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ms-MY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6"/>
              <a:tabLst/>
              <a:defRPr/>
            </a:pPr>
            <a:r>
              <a:rPr lang="ms-MY" sz="1600" b="1" dirty="0">
                <a:solidFill>
                  <a:srgbClr val="0070C0"/>
                </a:solidFill>
                <a:latin typeface="Calibri"/>
              </a:rPr>
              <a:t>Susunan carta </a:t>
            </a:r>
            <a:r>
              <a:rPr lang="ms-MY" sz="1600" dirty="0">
                <a:solidFill>
                  <a:prstClr val="black"/>
                </a:solidFill>
                <a:latin typeface="Calibri"/>
              </a:rPr>
              <a:t>adalah bergantung pada kesesuaian lokasi dan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ms-MY" sz="1600" b="1" dirty="0">
                <a:solidFill>
                  <a:prstClr val="black"/>
                </a:solidFill>
                <a:latin typeface="Calibri"/>
              </a:rPr>
              <a:t>       </a:t>
            </a:r>
            <a:r>
              <a:rPr lang="ms-MY" sz="1600" b="1" dirty="0">
                <a:solidFill>
                  <a:srgbClr val="0070C0"/>
                </a:solidFill>
                <a:latin typeface="Calibri"/>
              </a:rPr>
              <a:t>kreativiti zon</a:t>
            </a:r>
            <a:r>
              <a:rPr lang="ms-MY" sz="1600" dirty="0">
                <a:solidFill>
                  <a:prstClr val="black"/>
                </a:solidFill>
                <a:latin typeface="Calibri"/>
              </a:rPr>
              <a:t>; dan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ms-MY" sz="16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7"/>
              <a:tabLst/>
              <a:defRPr/>
            </a:pPr>
            <a:r>
              <a:rPr kumimoji="0" lang="ms-MY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Sekiranya ada sebarang kemusykilan, </a:t>
            </a:r>
            <a:r>
              <a:rPr kumimoji="0" lang="ms-MY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boleh dirujuk </a:t>
            </a:r>
            <a:r>
              <a:rPr lang="ms-MY" sz="1600" b="1" dirty="0">
                <a:solidFill>
                  <a:srgbClr val="FF0000"/>
                </a:solidFill>
                <a:latin typeface="Calibri"/>
              </a:rPr>
              <a:t>dengan AJK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ms-MY" sz="1600" b="1" dirty="0">
                <a:solidFill>
                  <a:srgbClr val="FF0000"/>
                </a:solidFill>
                <a:latin typeface="Calibri"/>
              </a:rPr>
              <a:t>       Standard di Zon masing-masing</a:t>
            </a:r>
            <a:endParaRPr kumimoji="0" lang="ms-MY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ms-MY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ms-MY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637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508343" y="560512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68606" y="560512"/>
            <a:ext cx="1706475" cy="1706476"/>
          </a:xfrm>
          <a:prstGeom prst="ellipse">
            <a:avLst/>
          </a:prstGeom>
          <a:noFill/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57364" y="2310744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14" name="Oval 13"/>
          <p:cNvSpPr/>
          <p:nvPr/>
        </p:nvSpPr>
        <p:spPr>
          <a:xfrm>
            <a:off x="2571744" y="3440832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32007" y="3440832"/>
            <a:ext cx="1706475" cy="1706476"/>
          </a:xfrm>
          <a:prstGeom prst="ellipse">
            <a:avLst/>
          </a:prstGeom>
          <a:noFill/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20765" y="5191064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AF6132-C44E-4D76-B00F-74AE0A234A09}"/>
              </a:ext>
            </a:extLst>
          </p:cNvPr>
          <p:cNvSpPr/>
          <p:nvPr/>
        </p:nvSpPr>
        <p:spPr>
          <a:xfrm>
            <a:off x="2567811" y="6342812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C7E4ED-4463-4AEE-A0AD-225D8A309437}"/>
              </a:ext>
            </a:extLst>
          </p:cNvPr>
          <p:cNvSpPr/>
          <p:nvPr/>
        </p:nvSpPr>
        <p:spPr>
          <a:xfrm>
            <a:off x="2528074" y="6342812"/>
            <a:ext cx="1706475" cy="1706476"/>
          </a:xfrm>
          <a:prstGeom prst="ellipse">
            <a:avLst/>
          </a:prstGeom>
          <a:noFill/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0683BE1B-3D08-43A6-B0EE-5F88BBDCAA2F}"/>
              </a:ext>
            </a:extLst>
          </p:cNvPr>
          <p:cNvSpPr/>
          <p:nvPr/>
        </p:nvSpPr>
        <p:spPr>
          <a:xfrm>
            <a:off x="1916832" y="8093044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32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071678" y="809596"/>
            <a:ext cx="2786082" cy="278608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35959" y="809596"/>
            <a:ext cx="2786082" cy="2786082"/>
          </a:xfrm>
          <a:prstGeom prst="ellipse">
            <a:avLst/>
          </a:pr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480" y="3667116"/>
            <a:ext cx="5715040" cy="92869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NAMA PENGARAH</a:t>
            </a:r>
          </a:p>
          <a:p>
            <a:pPr algn="ctr"/>
            <a:r>
              <a:rPr lang="en-US" sz="2800" dirty="0"/>
              <a:t>PENGARAH DV54</a:t>
            </a:r>
          </a:p>
        </p:txBody>
      </p:sp>
      <p:sp>
        <p:nvSpPr>
          <p:cNvPr id="10" name="Oval 9"/>
          <p:cNvSpPr/>
          <p:nvPr/>
        </p:nvSpPr>
        <p:spPr>
          <a:xfrm>
            <a:off x="2597640" y="5310190"/>
            <a:ext cx="1706475" cy="170647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75762" y="5310190"/>
            <a:ext cx="1706475" cy="1706476"/>
          </a:xfrm>
          <a:prstGeom prst="ellipse">
            <a:avLst/>
          </a:pr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28736" y="7060422"/>
            <a:ext cx="4000528" cy="56882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KETUA PENOLONG PENGARAH DV48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38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508343" y="881034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68606" y="881034"/>
            <a:ext cx="1706475" cy="1706476"/>
          </a:xfrm>
          <a:prstGeom prst="ellipse">
            <a:avLst/>
          </a:pr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57364" y="2631266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14" name="Oval 13"/>
          <p:cNvSpPr/>
          <p:nvPr/>
        </p:nvSpPr>
        <p:spPr>
          <a:xfrm>
            <a:off x="2571744" y="4310058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32007" y="4310058"/>
            <a:ext cx="1706475" cy="1706476"/>
          </a:xfrm>
          <a:prstGeom prst="ellipse">
            <a:avLst/>
          </a:pr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20765" y="6060290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28802" y="7739082"/>
            <a:ext cx="2928958" cy="857256"/>
          </a:xfrm>
          <a:prstGeom prst="roundRect">
            <a:avLst>
              <a:gd name="adj" fmla="val 3394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NAMA</a:t>
            </a:r>
          </a:p>
          <a:p>
            <a:pPr algn="ctr"/>
            <a:r>
              <a:rPr lang="en-US" sz="2400" b="1" dirty="0"/>
              <a:t>UNIT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311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508343" y="560512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68606" y="560512"/>
            <a:ext cx="1706475" cy="1706476"/>
          </a:xfrm>
          <a:prstGeom prst="ellipse">
            <a:avLst/>
          </a:pr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57364" y="2310744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14" name="Oval 13"/>
          <p:cNvSpPr/>
          <p:nvPr/>
        </p:nvSpPr>
        <p:spPr>
          <a:xfrm>
            <a:off x="2571744" y="3440832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32007" y="3440832"/>
            <a:ext cx="1706475" cy="1706476"/>
          </a:xfrm>
          <a:prstGeom prst="ellipse">
            <a:avLst/>
          </a:pr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20765" y="5191064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AF6132-C44E-4D76-B00F-74AE0A234A09}"/>
              </a:ext>
            </a:extLst>
          </p:cNvPr>
          <p:cNvSpPr/>
          <p:nvPr/>
        </p:nvSpPr>
        <p:spPr>
          <a:xfrm>
            <a:off x="2567811" y="6342812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C7E4ED-4463-4AEE-A0AD-225D8A309437}"/>
              </a:ext>
            </a:extLst>
          </p:cNvPr>
          <p:cNvSpPr/>
          <p:nvPr/>
        </p:nvSpPr>
        <p:spPr>
          <a:xfrm>
            <a:off x="2528074" y="6342812"/>
            <a:ext cx="1706475" cy="1706476"/>
          </a:xfrm>
          <a:prstGeom prst="ellipse">
            <a:avLst/>
          </a:pr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0683BE1B-3D08-43A6-B0EE-5F88BBDCAA2F}"/>
              </a:ext>
            </a:extLst>
          </p:cNvPr>
          <p:cNvSpPr/>
          <p:nvPr/>
        </p:nvSpPr>
        <p:spPr>
          <a:xfrm>
            <a:off x="1916832" y="8093044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314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071678" y="809596"/>
            <a:ext cx="2786082" cy="278608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35959" y="809596"/>
            <a:ext cx="2786082" cy="2786082"/>
          </a:xfrm>
          <a:prstGeom prst="ellipse">
            <a:avLst/>
          </a:prstGeom>
          <a:noFill/>
          <a:ln w="177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480" y="3667116"/>
            <a:ext cx="5715040" cy="92869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NAMA PENGARAH</a:t>
            </a:r>
          </a:p>
          <a:p>
            <a:pPr algn="ctr"/>
            <a:r>
              <a:rPr lang="en-US" sz="2800" dirty="0"/>
              <a:t>PENGARAH DV54</a:t>
            </a:r>
          </a:p>
        </p:txBody>
      </p:sp>
      <p:sp>
        <p:nvSpPr>
          <p:cNvPr id="10" name="Oval 9"/>
          <p:cNvSpPr/>
          <p:nvPr/>
        </p:nvSpPr>
        <p:spPr>
          <a:xfrm>
            <a:off x="2597640" y="5310190"/>
            <a:ext cx="1706475" cy="170647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75762" y="5310190"/>
            <a:ext cx="1706475" cy="1706476"/>
          </a:xfrm>
          <a:prstGeom prst="ellipse">
            <a:avLst/>
          </a:prstGeom>
          <a:noFill/>
          <a:ln w="177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28736" y="7060422"/>
            <a:ext cx="4000528" cy="56882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KETUA PENOLONG PENGARAH DV48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63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508343" y="881034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68606" y="881034"/>
            <a:ext cx="1706475" cy="1706476"/>
          </a:xfrm>
          <a:prstGeom prst="ellipse">
            <a:avLst/>
          </a:prstGeom>
          <a:noFill/>
          <a:ln w="177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57364" y="2631266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14" name="Oval 13"/>
          <p:cNvSpPr/>
          <p:nvPr/>
        </p:nvSpPr>
        <p:spPr>
          <a:xfrm>
            <a:off x="2571744" y="4310058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32007" y="4310058"/>
            <a:ext cx="1706475" cy="1706476"/>
          </a:xfrm>
          <a:prstGeom prst="ellipse">
            <a:avLst/>
          </a:prstGeom>
          <a:noFill/>
          <a:ln w="177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20765" y="6060290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28802" y="7739082"/>
            <a:ext cx="2928958" cy="857256"/>
          </a:xfrm>
          <a:prstGeom prst="roundRect">
            <a:avLst>
              <a:gd name="adj" fmla="val 3394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NAMA</a:t>
            </a:r>
          </a:p>
          <a:p>
            <a:pPr algn="ctr"/>
            <a:r>
              <a:rPr lang="en-US" sz="2400" b="1" dirty="0"/>
              <a:t>UNIT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291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508343" y="560512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68606" y="560512"/>
            <a:ext cx="1706475" cy="1706476"/>
          </a:xfrm>
          <a:prstGeom prst="ellipse">
            <a:avLst/>
          </a:prstGeom>
          <a:noFill/>
          <a:ln w="177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57364" y="2310744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14" name="Oval 13"/>
          <p:cNvSpPr/>
          <p:nvPr/>
        </p:nvSpPr>
        <p:spPr>
          <a:xfrm>
            <a:off x="2571744" y="3440832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32007" y="3440832"/>
            <a:ext cx="1706475" cy="1706476"/>
          </a:xfrm>
          <a:prstGeom prst="ellipse">
            <a:avLst/>
          </a:prstGeom>
          <a:noFill/>
          <a:ln w="177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20765" y="5191064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AF6132-C44E-4D76-B00F-74AE0A234A09}"/>
              </a:ext>
            </a:extLst>
          </p:cNvPr>
          <p:cNvSpPr/>
          <p:nvPr/>
        </p:nvSpPr>
        <p:spPr>
          <a:xfrm>
            <a:off x="2567811" y="6342812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C7E4ED-4463-4AEE-A0AD-225D8A309437}"/>
              </a:ext>
            </a:extLst>
          </p:cNvPr>
          <p:cNvSpPr/>
          <p:nvPr/>
        </p:nvSpPr>
        <p:spPr>
          <a:xfrm>
            <a:off x="2528074" y="6342812"/>
            <a:ext cx="1706475" cy="1706476"/>
          </a:xfrm>
          <a:prstGeom prst="ellipse">
            <a:avLst/>
          </a:prstGeom>
          <a:noFill/>
          <a:ln w="177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0683BE1B-3D08-43A6-B0EE-5F88BBDCAA2F}"/>
              </a:ext>
            </a:extLst>
          </p:cNvPr>
          <p:cNvSpPr/>
          <p:nvPr/>
        </p:nvSpPr>
        <p:spPr>
          <a:xfrm>
            <a:off x="1916832" y="8093044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198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071678" y="809596"/>
            <a:ext cx="2786082" cy="278608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35959" y="809596"/>
            <a:ext cx="2786082" cy="2786082"/>
          </a:xfrm>
          <a:prstGeom prst="ellipse">
            <a:avLst/>
          </a:prstGeom>
          <a:noFill/>
          <a:ln w="177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480" y="3667116"/>
            <a:ext cx="5715040" cy="92869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NAMA PENGARAH</a:t>
            </a:r>
          </a:p>
          <a:p>
            <a:pPr algn="ctr"/>
            <a:r>
              <a:rPr lang="en-US" sz="2800" dirty="0"/>
              <a:t>PENGARAH DV54</a:t>
            </a:r>
          </a:p>
        </p:txBody>
      </p:sp>
      <p:sp>
        <p:nvSpPr>
          <p:cNvPr id="10" name="Oval 9"/>
          <p:cNvSpPr/>
          <p:nvPr/>
        </p:nvSpPr>
        <p:spPr>
          <a:xfrm>
            <a:off x="2597640" y="5310190"/>
            <a:ext cx="1706475" cy="170647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75762" y="5310190"/>
            <a:ext cx="1706475" cy="1706476"/>
          </a:xfrm>
          <a:prstGeom prst="ellipse">
            <a:avLst/>
          </a:prstGeom>
          <a:noFill/>
          <a:ln w="177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28736" y="7060422"/>
            <a:ext cx="4000528" cy="56882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KETUA PENOLONG PENGARAH DV48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49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508343" y="881034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68606" y="881034"/>
            <a:ext cx="1706475" cy="1706476"/>
          </a:xfrm>
          <a:prstGeom prst="ellipse">
            <a:avLst/>
          </a:prstGeom>
          <a:noFill/>
          <a:ln w="177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57364" y="2631266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14" name="Oval 13"/>
          <p:cNvSpPr/>
          <p:nvPr/>
        </p:nvSpPr>
        <p:spPr>
          <a:xfrm>
            <a:off x="2571744" y="4310058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32007" y="4310058"/>
            <a:ext cx="1706475" cy="1706476"/>
          </a:xfrm>
          <a:prstGeom prst="ellipse">
            <a:avLst/>
          </a:prstGeom>
          <a:noFill/>
          <a:ln w="177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20765" y="6060290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28802" y="7739082"/>
            <a:ext cx="2928958" cy="857256"/>
          </a:xfrm>
          <a:prstGeom prst="roundRect">
            <a:avLst>
              <a:gd name="adj" fmla="val 3394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NAMA</a:t>
            </a:r>
          </a:p>
          <a:p>
            <a:pPr algn="ctr"/>
            <a:r>
              <a:rPr lang="en-US" sz="2400" b="1" dirty="0"/>
              <a:t>UNIT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705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508343" y="560512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68606" y="560512"/>
            <a:ext cx="1706475" cy="1706476"/>
          </a:xfrm>
          <a:prstGeom prst="ellipse">
            <a:avLst/>
          </a:prstGeom>
          <a:noFill/>
          <a:ln w="177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57364" y="2310744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14" name="Oval 13"/>
          <p:cNvSpPr/>
          <p:nvPr/>
        </p:nvSpPr>
        <p:spPr>
          <a:xfrm>
            <a:off x="2571744" y="3440832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32007" y="3440832"/>
            <a:ext cx="1706475" cy="1706476"/>
          </a:xfrm>
          <a:prstGeom prst="ellipse">
            <a:avLst/>
          </a:prstGeom>
          <a:noFill/>
          <a:ln w="177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20765" y="5191064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AF6132-C44E-4D76-B00F-74AE0A234A09}"/>
              </a:ext>
            </a:extLst>
          </p:cNvPr>
          <p:cNvSpPr/>
          <p:nvPr/>
        </p:nvSpPr>
        <p:spPr>
          <a:xfrm>
            <a:off x="2567811" y="6342812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C7E4ED-4463-4AEE-A0AD-225D8A309437}"/>
              </a:ext>
            </a:extLst>
          </p:cNvPr>
          <p:cNvSpPr/>
          <p:nvPr/>
        </p:nvSpPr>
        <p:spPr>
          <a:xfrm>
            <a:off x="2528074" y="6342812"/>
            <a:ext cx="1706475" cy="1706476"/>
          </a:xfrm>
          <a:prstGeom prst="ellipse">
            <a:avLst/>
          </a:prstGeom>
          <a:noFill/>
          <a:ln w="177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0683BE1B-3D08-43A6-B0EE-5F88BBDCAA2F}"/>
              </a:ext>
            </a:extLst>
          </p:cNvPr>
          <p:cNvSpPr/>
          <p:nvPr/>
        </p:nvSpPr>
        <p:spPr>
          <a:xfrm>
            <a:off x="1916832" y="8093044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42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5F635-FAD7-43D7-9539-30A47A0DE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246" y="3282385"/>
            <a:ext cx="5829300" cy="2123369"/>
          </a:xfrm>
        </p:spPr>
        <p:txBody>
          <a:bodyPr anchor="t">
            <a:normAutofit/>
          </a:bodyPr>
          <a:lstStyle/>
          <a:p>
            <a:r>
              <a:rPr lang="en-US" sz="3200" dirty="0" err="1">
                <a:latin typeface="+mn-lt"/>
              </a:rPr>
              <a:t>Rujukan</a:t>
            </a:r>
            <a:r>
              <a:rPr lang="en-US" sz="3200" dirty="0">
                <a:latin typeface="+mn-lt"/>
              </a:rPr>
              <a:t> bagi </a:t>
            </a:r>
            <a:r>
              <a:rPr lang="en-US" sz="3200" dirty="0" err="1">
                <a:latin typeface="+mn-lt"/>
              </a:rPr>
              <a:t>penetapan</a:t>
            </a:r>
            <a:r>
              <a:rPr lang="en-US" sz="3200" dirty="0">
                <a:latin typeface="+mn-lt"/>
              </a:rPr>
              <a:t> format </a:t>
            </a:r>
            <a:r>
              <a:rPr lang="en-US" sz="3200" dirty="0" err="1">
                <a:latin typeface="+mn-lt"/>
              </a:rPr>
              <a:t>gambar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ke</a:t>
            </a:r>
            <a:r>
              <a:rPr lang="en-US" sz="3200" dirty="0">
                <a:latin typeface="+mn-lt"/>
              </a:rPr>
              <a:t> size square:</a:t>
            </a:r>
            <a:endParaRPr lang="en-MY" sz="32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B7AF0-9EC4-49DD-A44C-8536CD846D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B88D1FEC-729C-48B9-9F2D-C6C62F27C61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104" y="4745583"/>
            <a:ext cx="6858000" cy="36036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0AC1E8A-1DA0-43D9-B0E9-4155D2A93C5F}"/>
              </a:ext>
            </a:extLst>
          </p:cNvPr>
          <p:cNvSpPr txBox="1">
            <a:spLocks/>
          </p:cNvSpPr>
          <p:nvPr/>
        </p:nvSpPr>
        <p:spPr>
          <a:xfrm>
            <a:off x="404664" y="1643715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ms-MY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KESERAGAMAN </a:t>
            </a:r>
            <a:r>
              <a:rPr kumimoji="0" lang="ms-MY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CARTA ORGANISASI BAHAGIAN</a:t>
            </a:r>
            <a:endParaRPr kumimoji="0" lang="ms-MY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5F35E81-70DE-48D3-A8DE-ED22D042A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99" y="416496"/>
            <a:ext cx="1966001" cy="81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33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10" y="1353723"/>
            <a:ext cx="6172200" cy="1524000"/>
          </a:xfrm>
        </p:spPr>
        <p:txBody>
          <a:bodyPr>
            <a:noAutofit/>
          </a:bodyPr>
          <a:lstStyle/>
          <a:p>
            <a:r>
              <a:rPr lang="ms-MY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KESERAGAMAN CARTA ORGANISASI BAHAGIAN</a:t>
            </a:r>
            <a:endParaRPr lang="ms-MY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99" y="416496"/>
            <a:ext cx="1966001" cy="81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3CBAE1-0603-4BB9-8DA5-862D03B5055B}"/>
              </a:ext>
            </a:extLst>
          </p:cNvPr>
          <p:cNvSpPr txBox="1"/>
          <p:nvPr/>
        </p:nvSpPr>
        <p:spPr>
          <a:xfrm>
            <a:off x="514021" y="2865810"/>
            <a:ext cx="6000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ms-MY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ms-MY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    Langkah-langkah bagi menukar </a:t>
            </a:r>
            <a:r>
              <a:rPr kumimoji="0" lang="ms-MY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gambar pada setiap set </a:t>
            </a:r>
            <a:r>
              <a:rPr kumimoji="0" lang="ms-MY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adalah seperti berikut: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ms-MY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80D93-0891-43C0-B599-A821A51949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50" b="8534"/>
          <a:stretch/>
        </p:blipFill>
        <p:spPr>
          <a:xfrm>
            <a:off x="1030424" y="4160912"/>
            <a:ext cx="4797152" cy="352839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AA3B8A0-7F04-4250-BB53-130E5660AC6B}"/>
              </a:ext>
            </a:extLst>
          </p:cNvPr>
          <p:cNvSpPr/>
          <p:nvPr/>
        </p:nvSpPr>
        <p:spPr>
          <a:xfrm>
            <a:off x="5373216" y="4808983"/>
            <a:ext cx="360040" cy="36004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MY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299C5F-CDFC-4B6A-AEC0-04B43043F19D}"/>
              </a:ext>
            </a:extLst>
          </p:cNvPr>
          <p:cNvSpPr/>
          <p:nvPr/>
        </p:nvSpPr>
        <p:spPr>
          <a:xfrm>
            <a:off x="2996952" y="5241031"/>
            <a:ext cx="360040" cy="36004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MY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2C7697-102D-40E7-B08F-A55F86F3EB35}"/>
              </a:ext>
            </a:extLst>
          </p:cNvPr>
          <p:cNvSpPr/>
          <p:nvPr/>
        </p:nvSpPr>
        <p:spPr>
          <a:xfrm>
            <a:off x="4005064" y="5241031"/>
            <a:ext cx="360040" cy="36004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MY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3AA994-4CA9-4683-8517-BBD772902B94}"/>
              </a:ext>
            </a:extLst>
          </p:cNvPr>
          <p:cNvSpPr/>
          <p:nvPr/>
        </p:nvSpPr>
        <p:spPr>
          <a:xfrm>
            <a:off x="3673693" y="4315717"/>
            <a:ext cx="360040" cy="36004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MY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4EF82C-5AD5-4D16-8A75-DFB2A9E2BFEF}"/>
              </a:ext>
            </a:extLst>
          </p:cNvPr>
          <p:cNvSpPr/>
          <p:nvPr/>
        </p:nvSpPr>
        <p:spPr>
          <a:xfrm>
            <a:off x="4005064" y="5997115"/>
            <a:ext cx="360040" cy="36004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MY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81591E-419A-4ECE-9846-01F2A95D4643}"/>
              </a:ext>
            </a:extLst>
          </p:cNvPr>
          <p:cNvSpPr/>
          <p:nvPr/>
        </p:nvSpPr>
        <p:spPr>
          <a:xfrm>
            <a:off x="4027027" y="6535754"/>
            <a:ext cx="360040" cy="36004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en-MY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A89886-AF21-4830-9033-A89535E3EE45}"/>
              </a:ext>
            </a:extLst>
          </p:cNvPr>
          <p:cNvSpPr txBox="1"/>
          <p:nvPr/>
        </p:nvSpPr>
        <p:spPr>
          <a:xfrm>
            <a:off x="692696" y="5961112"/>
            <a:ext cx="3334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1" indent="-400050" defTabSz="457200">
              <a:buFont typeface="+mj-lt"/>
              <a:buAutoNum type="arabicPeriod"/>
            </a:pPr>
            <a:r>
              <a:rPr lang="ms-MY" sz="1600" dirty="0" err="1">
                <a:solidFill>
                  <a:prstClr val="black"/>
                </a:solidFill>
              </a:rPr>
              <a:t>Click</a:t>
            </a:r>
            <a:r>
              <a:rPr lang="ms-MY" sz="1600" dirty="0">
                <a:solidFill>
                  <a:prstClr val="black"/>
                </a:solidFill>
              </a:rPr>
              <a:t> pada gambar;</a:t>
            </a:r>
          </a:p>
          <a:p>
            <a:pPr marL="857250" lvl="1" indent="-400050" defTabSz="457200">
              <a:buFont typeface="+mj-lt"/>
              <a:buAutoNum type="arabicPeriod"/>
            </a:pPr>
            <a:r>
              <a:rPr lang="ms-MY" sz="1600" dirty="0" err="1">
                <a:solidFill>
                  <a:prstClr val="black"/>
                </a:solidFill>
              </a:rPr>
              <a:t>Click</a:t>
            </a:r>
            <a:r>
              <a:rPr lang="ms-MY" sz="1600" dirty="0">
                <a:solidFill>
                  <a:prstClr val="black"/>
                </a:solidFill>
              </a:rPr>
              <a:t> Format</a:t>
            </a:r>
          </a:p>
          <a:p>
            <a:pPr marL="857250" lvl="1" indent="-400050" defTabSz="457200">
              <a:buFont typeface="+mj-lt"/>
              <a:buAutoNum type="arabicPeriod"/>
            </a:pPr>
            <a:r>
              <a:rPr lang="ms-MY" sz="1600" dirty="0" err="1">
                <a:solidFill>
                  <a:prstClr val="black"/>
                </a:solidFill>
              </a:rPr>
              <a:t>Click</a:t>
            </a:r>
            <a:r>
              <a:rPr lang="ms-MY" sz="1600" dirty="0">
                <a:solidFill>
                  <a:prstClr val="black"/>
                </a:solidFill>
              </a:rPr>
              <a:t> </a:t>
            </a:r>
            <a:r>
              <a:rPr lang="ms-MY" sz="1600" dirty="0" err="1">
                <a:solidFill>
                  <a:prstClr val="black"/>
                </a:solidFill>
              </a:rPr>
              <a:t>Size</a:t>
            </a:r>
            <a:endParaRPr lang="ms-MY" sz="1600" dirty="0">
              <a:solidFill>
                <a:prstClr val="black"/>
              </a:solidFill>
            </a:endParaRPr>
          </a:p>
          <a:p>
            <a:pPr marL="857250" lvl="1" indent="-400050" defTabSz="457200">
              <a:buFont typeface="+mj-lt"/>
              <a:buAutoNum type="arabicPeriod"/>
            </a:pPr>
            <a:r>
              <a:rPr lang="ms-MY" sz="1600" dirty="0" err="1">
                <a:solidFill>
                  <a:prstClr val="black"/>
                </a:solidFill>
              </a:rPr>
              <a:t>Click</a:t>
            </a:r>
            <a:r>
              <a:rPr lang="ms-MY" sz="1600" dirty="0">
                <a:solidFill>
                  <a:prstClr val="black"/>
                </a:solidFill>
              </a:rPr>
              <a:t> </a:t>
            </a:r>
            <a:r>
              <a:rPr lang="ms-MY" sz="1600" dirty="0" err="1">
                <a:solidFill>
                  <a:prstClr val="black"/>
                </a:solidFill>
              </a:rPr>
              <a:t>Fill</a:t>
            </a:r>
            <a:endParaRPr lang="ms-MY" sz="1600" dirty="0">
              <a:solidFill>
                <a:prstClr val="black"/>
              </a:solidFill>
            </a:endParaRPr>
          </a:p>
          <a:p>
            <a:pPr marL="857250" lvl="1" indent="-400050" defTabSz="457200">
              <a:buFont typeface="+mj-lt"/>
              <a:buAutoNum type="arabicPeriod"/>
            </a:pPr>
            <a:r>
              <a:rPr lang="ms-MY" sz="1600" dirty="0" err="1">
                <a:solidFill>
                  <a:prstClr val="black"/>
                </a:solidFill>
              </a:rPr>
              <a:t>Select</a:t>
            </a:r>
            <a:r>
              <a:rPr lang="ms-MY" sz="1600" dirty="0">
                <a:solidFill>
                  <a:prstClr val="black"/>
                </a:solidFill>
              </a:rPr>
              <a:t> </a:t>
            </a:r>
            <a:r>
              <a:rPr lang="ms-MY" sz="1600" dirty="0" err="1">
                <a:solidFill>
                  <a:prstClr val="black"/>
                </a:solidFill>
              </a:rPr>
              <a:t>Picture</a:t>
            </a:r>
            <a:r>
              <a:rPr lang="ms-MY" sz="1600" dirty="0">
                <a:solidFill>
                  <a:prstClr val="black"/>
                </a:solidFill>
              </a:rPr>
              <a:t> or </a:t>
            </a:r>
            <a:r>
              <a:rPr lang="ms-MY" sz="1600" dirty="0" err="1">
                <a:solidFill>
                  <a:prstClr val="black"/>
                </a:solidFill>
              </a:rPr>
              <a:t>texture</a:t>
            </a:r>
            <a:r>
              <a:rPr lang="ms-MY" sz="1600" dirty="0">
                <a:solidFill>
                  <a:prstClr val="black"/>
                </a:solidFill>
              </a:rPr>
              <a:t> </a:t>
            </a:r>
            <a:r>
              <a:rPr lang="ms-MY" sz="1600" dirty="0" err="1">
                <a:solidFill>
                  <a:prstClr val="black"/>
                </a:solidFill>
              </a:rPr>
              <a:t>fill</a:t>
            </a:r>
            <a:endParaRPr lang="ms-MY" sz="1600" dirty="0">
              <a:solidFill>
                <a:prstClr val="black"/>
              </a:solidFill>
            </a:endParaRPr>
          </a:p>
          <a:p>
            <a:pPr marL="857250" lvl="1" indent="-400050" defTabSz="457200">
              <a:buFont typeface="+mj-lt"/>
              <a:buAutoNum type="arabicPeriod"/>
            </a:pPr>
            <a:r>
              <a:rPr lang="ms-MY" sz="1600" dirty="0" err="1">
                <a:solidFill>
                  <a:prstClr val="black"/>
                </a:solidFill>
              </a:rPr>
              <a:t>Select</a:t>
            </a:r>
            <a:r>
              <a:rPr lang="ms-MY" sz="1600" dirty="0">
                <a:solidFill>
                  <a:prstClr val="black"/>
                </a:solidFill>
              </a:rPr>
              <a:t> </a:t>
            </a:r>
            <a:r>
              <a:rPr lang="ms-MY" sz="1600" dirty="0" err="1">
                <a:solidFill>
                  <a:prstClr val="black"/>
                </a:solidFill>
              </a:rPr>
              <a:t>File</a:t>
            </a:r>
            <a:endParaRPr lang="en-MY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13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071678" y="809596"/>
            <a:ext cx="2786082" cy="278608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35959" y="809596"/>
            <a:ext cx="2786082" cy="2786082"/>
          </a:xfrm>
          <a:prstGeom prst="ellipse">
            <a:avLst/>
          </a:prstGeom>
          <a:noFill/>
          <a:ln w="177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480" y="3667116"/>
            <a:ext cx="5715040" cy="92869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NAMA PENGARAH</a:t>
            </a:r>
          </a:p>
          <a:p>
            <a:pPr algn="ctr"/>
            <a:r>
              <a:rPr lang="en-US" sz="2800" dirty="0"/>
              <a:t>PENGARAH DV54</a:t>
            </a:r>
          </a:p>
        </p:txBody>
      </p:sp>
      <p:sp>
        <p:nvSpPr>
          <p:cNvPr id="10" name="Oval 9"/>
          <p:cNvSpPr/>
          <p:nvPr/>
        </p:nvSpPr>
        <p:spPr>
          <a:xfrm>
            <a:off x="2597640" y="5310190"/>
            <a:ext cx="1706475" cy="170647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75762" y="5310190"/>
            <a:ext cx="1706475" cy="1706476"/>
          </a:xfrm>
          <a:prstGeom prst="ellipse">
            <a:avLst/>
          </a:prstGeom>
          <a:noFill/>
          <a:ln w="177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28736" y="7060422"/>
            <a:ext cx="4000528" cy="5688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KETUA PENOLONG PENGARAH DV48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10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071678" y="809596"/>
            <a:ext cx="2786082" cy="278608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35959" y="809596"/>
            <a:ext cx="2786082" cy="2786082"/>
          </a:xfrm>
          <a:prstGeom prst="ellipse">
            <a:avLst/>
          </a:prstGeom>
          <a:noFill/>
          <a:ln w="177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480" y="3667116"/>
            <a:ext cx="5715040" cy="92869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NAMA PENGARAH</a:t>
            </a:r>
          </a:p>
          <a:p>
            <a:pPr algn="ctr"/>
            <a:r>
              <a:rPr lang="en-US" sz="2800" dirty="0"/>
              <a:t>PENGARAH DV54</a:t>
            </a:r>
          </a:p>
        </p:txBody>
      </p:sp>
      <p:sp>
        <p:nvSpPr>
          <p:cNvPr id="10" name="Oval 9"/>
          <p:cNvSpPr/>
          <p:nvPr/>
        </p:nvSpPr>
        <p:spPr>
          <a:xfrm>
            <a:off x="2597640" y="5310190"/>
            <a:ext cx="1706475" cy="170647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75762" y="5310190"/>
            <a:ext cx="1706475" cy="1706476"/>
          </a:xfrm>
          <a:prstGeom prst="ellipse">
            <a:avLst/>
          </a:prstGeom>
          <a:noFill/>
          <a:ln w="177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28736" y="7060422"/>
            <a:ext cx="4000528" cy="5688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KETUA PENOLONG PENGARAH DV48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90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508343" y="881034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68606" y="881034"/>
            <a:ext cx="1706475" cy="1706476"/>
          </a:xfrm>
          <a:prstGeom prst="ellipse">
            <a:avLst/>
          </a:prstGeom>
          <a:noFill/>
          <a:ln w="177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57364" y="2631266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14" name="Oval 13"/>
          <p:cNvSpPr/>
          <p:nvPr/>
        </p:nvSpPr>
        <p:spPr>
          <a:xfrm>
            <a:off x="2571744" y="4310058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32007" y="4310058"/>
            <a:ext cx="1706475" cy="1706476"/>
          </a:xfrm>
          <a:prstGeom prst="ellipse">
            <a:avLst/>
          </a:prstGeom>
          <a:noFill/>
          <a:ln w="177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20765" y="6060290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28802" y="7739082"/>
            <a:ext cx="2928958" cy="857256"/>
          </a:xfrm>
          <a:prstGeom prst="roundRect">
            <a:avLst>
              <a:gd name="adj" fmla="val 3394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NAMA</a:t>
            </a:r>
          </a:p>
          <a:p>
            <a:pPr algn="ctr"/>
            <a:r>
              <a:rPr lang="en-US" sz="2400" b="1" dirty="0"/>
              <a:t>UNIT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508343" y="560512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68606" y="560512"/>
            <a:ext cx="1706475" cy="1706476"/>
          </a:xfrm>
          <a:prstGeom prst="ellipse">
            <a:avLst/>
          </a:prstGeom>
          <a:noFill/>
          <a:ln w="177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57364" y="2310744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14" name="Oval 13"/>
          <p:cNvSpPr/>
          <p:nvPr/>
        </p:nvSpPr>
        <p:spPr>
          <a:xfrm>
            <a:off x="2571744" y="3440832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32007" y="3440832"/>
            <a:ext cx="1706475" cy="1706476"/>
          </a:xfrm>
          <a:prstGeom prst="ellipse">
            <a:avLst/>
          </a:prstGeom>
          <a:noFill/>
          <a:ln w="177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20765" y="5191064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AF6132-C44E-4D76-B00F-74AE0A234A09}"/>
              </a:ext>
            </a:extLst>
          </p:cNvPr>
          <p:cNvSpPr/>
          <p:nvPr/>
        </p:nvSpPr>
        <p:spPr>
          <a:xfrm>
            <a:off x="2567811" y="6342812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C7E4ED-4463-4AEE-A0AD-225D8A309437}"/>
              </a:ext>
            </a:extLst>
          </p:cNvPr>
          <p:cNvSpPr/>
          <p:nvPr/>
        </p:nvSpPr>
        <p:spPr>
          <a:xfrm>
            <a:off x="2528074" y="6342812"/>
            <a:ext cx="1706475" cy="1706476"/>
          </a:xfrm>
          <a:prstGeom prst="ellipse">
            <a:avLst/>
          </a:prstGeom>
          <a:noFill/>
          <a:ln w="177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0683BE1B-3D08-43A6-B0EE-5F88BBDCAA2F}"/>
              </a:ext>
            </a:extLst>
          </p:cNvPr>
          <p:cNvSpPr/>
          <p:nvPr/>
        </p:nvSpPr>
        <p:spPr>
          <a:xfrm>
            <a:off x="1916832" y="8093044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02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071678" y="809596"/>
            <a:ext cx="2786082" cy="278608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035959" y="809596"/>
            <a:ext cx="2786082" cy="2786082"/>
          </a:xfrm>
          <a:prstGeom prst="ellipse">
            <a:avLst/>
          </a:prstGeom>
          <a:noFill/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480" y="3667116"/>
            <a:ext cx="5715040" cy="92869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NAMA PENGARAH</a:t>
            </a:r>
          </a:p>
          <a:p>
            <a:pPr algn="ctr"/>
            <a:r>
              <a:rPr lang="en-US" sz="2800" dirty="0"/>
              <a:t>PENGARAH DV54</a:t>
            </a:r>
          </a:p>
        </p:txBody>
      </p:sp>
      <p:sp>
        <p:nvSpPr>
          <p:cNvPr id="10" name="Oval 9"/>
          <p:cNvSpPr/>
          <p:nvPr/>
        </p:nvSpPr>
        <p:spPr>
          <a:xfrm>
            <a:off x="2597640" y="5310190"/>
            <a:ext cx="1706475" cy="170647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75762" y="5310190"/>
            <a:ext cx="1706475" cy="1706476"/>
          </a:xfrm>
          <a:prstGeom prst="ellipse">
            <a:avLst/>
          </a:prstGeom>
          <a:noFill/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428736" y="7060422"/>
            <a:ext cx="4000528" cy="56882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KETUA PENOLONG PENGARAH DV48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58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508343" y="881034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68606" y="881034"/>
            <a:ext cx="1706475" cy="1706476"/>
          </a:xfrm>
          <a:prstGeom prst="ellipse">
            <a:avLst/>
          </a:prstGeom>
          <a:noFill/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57364" y="2631266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14" name="Oval 13"/>
          <p:cNvSpPr/>
          <p:nvPr/>
        </p:nvSpPr>
        <p:spPr>
          <a:xfrm>
            <a:off x="2571744" y="4310058"/>
            <a:ext cx="1706475" cy="17064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77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32007" y="4310058"/>
            <a:ext cx="1706475" cy="1706476"/>
          </a:xfrm>
          <a:prstGeom prst="ellipse">
            <a:avLst/>
          </a:prstGeom>
          <a:noFill/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20765" y="6060290"/>
            <a:ext cx="2928958" cy="964412"/>
          </a:xfrm>
          <a:prstGeom prst="roundRect">
            <a:avLst>
              <a:gd name="adj" fmla="val 3394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NAMA</a:t>
            </a:r>
          </a:p>
          <a:p>
            <a:pPr algn="ctr"/>
            <a:r>
              <a:rPr lang="en-US" sz="1600" dirty="0"/>
              <a:t>PENOLONG PENGARAH DV44</a:t>
            </a: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262A038E-13E8-461A-BF86-94EEC6566C24}"/>
              </a:ext>
            </a:extLst>
          </p:cNvPr>
          <p:cNvSpPr/>
          <p:nvPr/>
        </p:nvSpPr>
        <p:spPr>
          <a:xfrm>
            <a:off x="1988840" y="7401272"/>
            <a:ext cx="2928958" cy="857256"/>
          </a:xfrm>
          <a:prstGeom prst="roundRect">
            <a:avLst>
              <a:gd name="adj" fmla="val 33943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NAMA</a:t>
            </a:r>
          </a:p>
          <a:p>
            <a:pPr algn="ctr"/>
            <a:r>
              <a:rPr lang="en-US" sz="2400" b="1" dirty="0"/>
              <a:t>UNIT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4927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342</Words>
  <Application>Microsoft Office PowerPoint</Application>
  <PresentationFormat>A4 Paper (210x297 mm)</PresentationFormat>
  <Paragraphs>128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Aharoni</vt:lpstr>
      <vt:lpstr>Arial</vt:lpstr>
      <vt:lpstr>Calibri</vt:lpstr>
      <vt:lpstr>Office Theme</vt:lpstr>
      <vt:lpstr>2_Office Theme</vt:lpstr>
      <vt:lpstr>KESERAGAMAN CARTA ORGANISASI BAHAGIAN</vt:lpstr>
      <vt:lpstr>Rujukan bagi penetapan format gambar ke size square:</vt:lpstr>
      <vt:lpstr>KESERAGAMAN CARTA ORGANISASI BAHAGIAN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syafiq</dc:creator>
  <cp:lastModifiedBy>Hjh. Noor Lisa Rahmat</cp:lastModifiedBy>
  <cp:revision>55</cp:revision>
  <dcterms:created xsi:type="dcterms:W3CDTF">2021-12-13T01:11:20Z</dcterms:created>
  <dcterms:modified xsi:type="dcterms:W3CDTF">2023-10-02T09:19:05Z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91E8D6C5-2E85-4AA7-B195-812F1AA30433</vt:lpwstr>
  </property>
  <property fmtid="{D5CDD505-2E9C-101B-9397-08002B2CF9AE}" pid="3" name="ArticulatePath">
    <vt:lpwstr>carta_BPL_2022_redraw</vt:lpwstr>
  </property>
</Properties>
</file>