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10"/>
  </p:notesMasterIdLst>
  <p:sldIdLst>
    <p:sldId id="313" r:id="rId3"/>
    <p:sldId id="346" r:id="rId4"/>
    <p:sldId id="341" r:id="rId5"/>
    <p:sldId id="342" r:id="rId6"/>
    <p:sldId id="343" r:id="rId7"/>
    <p:sldId id="344" r:id="rId8"/>
    <p:sldId id="345" r:id="rId9"/>
  </p:sldIdLst>
  <p:sldSz cx="6858000" cy="9906000" type="A4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07" autoAdjust="0"/>
    <p:restoredTop sz="94660"/>
  </p:normalViewPr>
  <p:slideViewPr>
    <p:cSldViewPr snapToGrid="0">
      <p:cViewPr varScale="1">
        <p:scale>
          <a:sx n="29" d="100"/>
          <a:sy n="29" d="100"/>
        </p:scale>
        <p:origin x="1428" y="44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3D79C-D173-4B88-AFE9-9A0974FAFA4D}" type="datetimeFigureOut">
              <a:rPr lang="en-MY" smtClean="0"/>
              <a:t>23/11/2022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5850" y="1162050"/>
            <a:ext cx="21717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8797B-81C7-4EF5-A8A1-9E23D6DBAC7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8762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349"/>
            <a:ext cx="5829300" cy="21233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84717-F7E5-42D0-AF92-14A37AD402A6}" type="datetime1">
              <a:rPr lang="id-ID" smtClean="0"/>
              <a:t>23/11/2022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999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C467-43AF-44CB-BFE3-5D4856FFAFAC}" type="datetime1">
              <a:rPr lang="id-ID" smtClean="0"/>
              <a:t>23/11/2022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553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29701"/>
            <a:ext cx="1157288" cy="11268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96" y="529701"/>
            <a:ext cx="3357563" cy="11268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D715C-2744-490B-A948-6C42F7803870}" type="datetime1">
              <a:rPr lang="id-ID" smtClean="0"/>
              <a:t>23/11/2022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9882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339"/>
            <a:ext cx="5829300" cy="21233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3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66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54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601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89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90" y="3081874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9" y="3081874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23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5" y="2217386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3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9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5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816" y="2217386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3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9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816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25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9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47" y="394412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334" y="394464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47" y="2072979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33" indent="0">
              <a:buNone/>
              <a:defRPr sz="1200"/>
            </a:lvl2pPr>
            <a:lvl3pPr marL="914466" indent="0">
              <a:buNone/>
              <a:defRPr sz="1000"/>
            </a:lvl3pPr>
            <a:lvl4pPr marL="1371699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4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CB39-D99B-459D-A7A8-DFB8327069B4}" type="datetime1">
              <a:rPr lang="id-ID" smtClean="0"/>
              <a:t>23/11/2022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253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8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33" indent="0">
              <a:buNone/>
              <a:defRPr sz="2800"/>
            </a:lvl2pPr>
            <a:lvl3pPr marL="914466" indent="0">
              <a:buNone/>
              <a:defRPr sz="2400"/>
            </a:lvl3pPr>
            <a:lvl4pPr marL="1371699" indent="0">
              <a:buNone/>
              <a:defRPr sz="2000"/>
            </a:lvl4pPr>
            <a:lvl5pPr marL="1828931" indent="0">
              <a:buNone/>
              <a:defRPr sz="2000"/>
            </a:lvl5pPr>
            <a:lvl6pPr marL="2286164" indent="0">
              <a:buNone/>
              <a:defRPr sz="2000"/>
            </a:lvl6pPr>
            <a:lvl7pPr marL="2743397" indent="0">
              <a:buNone/>
              <a:defRPr sz="2000"/>
            </a:lvl7pPr>
            <a:lvl8pPr marL="3200630" indent="0">
              <a:buNone/>
              <a:defRPr sz="2000"/>
            </a:lvl8pPr>
            <a:lvl9pPr marL="3657862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30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33" indent="0">
              <a:buNone/>
              <a:defRPr sz="1200"/>
            </a:lvl2pPr>
            <a:lvl3pPr marL="914466" indent="0">
              <a:buNone/>
              <a:defRPr sz="1000"/>
            </a:lvl3pPr>
            <a:lvl4pPr marL="1371699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21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7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29701"/>
            <a:ext cx="1157288" cy="11268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98" y="529701"/>
            <a:ext cx="3357563" cy="11268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601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26A4-5CC8-4D1A-8B7A-148D8114E336}" type="datetime1">
              <a:rPr lang="id-ID" smtClean="0"/>
              <a:t>23/11/2022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1531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87" y="3081873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8" y="3081873"/>
            <a:ext cx="2257425" cy="87159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545A-2CA9-416D-9FAC-3094F68E9D61}" type="datetime1">
              <a:rPr lang="id-ID" smtClean="0"/>
              <a:t>23/11/2022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882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5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5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821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821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44EE-DD7D-42BC-9339-FB4BABFF576F}" type="datetime1">
              <a:rPr lang="id-ID" smtClean="0"/>
              <a:t>23/11/2022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9195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847D3-4D02-4664-BAED-66A9880DCBE9}" type="datetime1">
              <a:rPr lang="id-ID" smtClean="0"/>
              <a:t>23/11/2022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086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8557-30BD-464B-869F-2C86740D36FC}" type="datetime1">
              <a:rPr lang="id-ID" smtClean="0"/>
              <a:t>23/11/2022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574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52" y="394410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339" y="394474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52" y="2072990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08B5-5A64-4411-AB5D-9343C27C8C01}" type="datetime1">
              <a:rPr lang="id-ID" smtClean="0"/>
              <a:t>23/11/2022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420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6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8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6F31-C007-4835-AD4B-25325CCB5EE1}" type="datetime1">
              <a:rPr lang="id-ID" smtClean="0"/>
              <a:t>23/11/2022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360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25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459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A9959-2118-46FF-A6F6-F6D8A67A21E8}" type="datetime1">
              <a:rPr lang="id-ID" smtClean="0"/>
              <a:t>23/11/2022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459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459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8711-BAC8-4351-9FD3-3F9FE53A28D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6261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25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447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F1B6-1F05-426F-8CD2-CC7B7F562652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23/11/2022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447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447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8711-BAC8-4351-9FD3-3F9FE53A28D9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6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25" indent="-342925" algn="l" defTabSz="914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03" indent="-285771" algn="l" defTabSz="9144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82" indent="-228616" algn="l" defTabSz="914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15" indent="-228616" algn="l" defTabSz="9144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48" indent="-228616" algn="l" defTabSz="91446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81" indent="-228616" algn="l" defTabSz="914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13" indent="-228616" algn="l" defTabSz="914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46" indent="-228616" algn="l" defTabSz="914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79" indent="-228616" algn="l" defTabSz="9144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9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9" y="1203467"/>
            <a:ext cx="6172200" cy="1524000"/>
          </a:xfrm>
        </p:spPr>
        <p:txBody>
          <a:bodyPr>
            <a:noAutofit/>
          </a:bodyPr>
          <a:lstStyle/>
          <a:p>
            <a:r>
              <a:rPr lang="ms-MY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KESERAGAMAN</a:t>
            </a:r>
            <a:br>
              <a:rPr lang="ms-MY" sz="3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ms-MY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TATACARA PENGGUNAAN</a:t>
            </a:r>
            <a:endParaRPr lang="ms-MY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999" y="318049"/>
            <a:ext cx="1966001" cy="81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05866-07BB-46B1-B36D-B578F08C7091}"/>
              </a:ext>
            </a:extLst>
          </p:cNvPr>
          <p:cNvSpPr txBox="1"/>
          <p:nvPr/>
        </p:nvSpPr>
        <p:spPr>
          <a:xfrm>
            <a:off x="642614" y="2839453"/>
            <a:ext cx="555614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s-MY" b="1" u="sng" dirty="0"/>
              <a:t>Nota:</a:t>
            </a:r>
          </a:p>
          <a:p>
            <a:pPr algn="just"/>
            <a:endParaRPr lang="ms-MY" b="1" u="sng" dirty="0"/>
          </a:p>
          <a:p>
            <a:pPr marL="342900" indent="-342900" algn="just" defTabSz="914400">
              <a:buFont typeface="+mj-lt"/>
              <a:buAutoNum type="arabicPeriod"/>
            </a:pPr>
            <a:r>
              <a:rPr lang="ms-MY" b="1" dirty="0"/>
              <a:t>Tajuk Tatacara Penggunaan</a:t>
            </a:r>
            <a:r>
              <a:rPr lang="ms-MY" dirty="0"/>
              <a:t> perlu diubah mengikut </a:t>
            </a:r>
            <a:r>
              <a:rPr lang="ms-MY" b="1" dirty="0">
                <a:solidFill>
                  <a:srgbClr val="FF0000"/>
                </a:solidFill>
              </a:rPr>
              <a:t>Warna Standard Zon</a:t>
            </a:r>
            <a:r>
              <a:rPr lang="ms-MY" dirty="0"/>
              <a:t>;</a:t>
            </a:r>
          </a:p>
          <a:p>
            <a:pPr marL="342900" indent="-342900" algn="just" defTabSz="914400">
              <a:buFont typeface="+mj-lt"/>
              <a:buAutoNum type="arabicPeriod"/>
            </a:pPr>
            <a:endParaRPr lang="ms-MY" dirty="0"/>
          </a:p>
          <a:p>
            <a:pPr marL="342900" indent="-342900" algn="just" defTabSz="914400">
              <a:buFont typeface="+mj-lt"/>
              <a:buAutoNum type="arabicPeriod"/>
            </a:pPr>
            <a:r>
              <a:rPr lang="ms-MY" dirty="0"/>
              <a:t>Tatacara penggunaan hendaklah dibuat pada peralatan yang </a:t>
            </a:r>
            <a:r>
              <a:rPr lang="ms-MY" b="1" dirty="0"/>
              <a:t>lebih dari 3 LANGKAH </a:t>
            </a:r>
            <a:r>
              <a:rPr lang="ms-MY" dirty="0"/>
              <a:t>untuk menggunakannya, dan dibuat </a:t>
            </a:r>
            <a:r>
              <a:rPr lang="ms-MY" b="1" dirty="0"/>
              <a:t>secara bergambar;</a:t>
            </a:r>
          </a:p>
          <a:p>
            <a:pPr marL="342900" indent="-342900" algn="just" defTabSz="914400">
              <a:buFont typeface="+mj-lt"/>
              <a:buAutoNum type="arabicPeriod"/>
            </a:pPr>
            <a:endParaRPr lang="ms-MY" b="1" dirty="0"/>
          </a:p>
          <a:p>
            <a:pPr marL="342900" indent="-342900" algn="just" defTabSz="914400">
              <a:buFont typeface="+mj-lt"/>
              <a:buAutoNum type="arabicPeriod"/>
            </a:pPr>
            <a:r>
              <a:rPr lang="ms-MY" dirty="0">
                <a:solidFill>
                  <a:prstClr val="black"/>
                </a:solidFill>
              </a:rPr>
              <a:t>Penerangan mengikut </a:t>
            </a:r>
            <a:r>
              <a:rPr lang="ms-MY" b="1" dirty="0">
                <a:solidFill>
                  <a:prstClr val="black"/>
                </a:solidFill>
              </a:rPr>
              <a:t>langkah demi langkah;</a:t>
            </a:r>
          </a:p>
          <a:p>
            <a:pPr marL="342900" indent="-342900" algn="just" defTabSz="914400">
              <a:buFont typeface="+mj-lt"/>
              <a:buAutoNum type="arabicPeriod"/>
            </a:pPr>
            <a:endParaRPr lang="ms-MY" b="1" dirty="0">
              <a:solidFill>
                <a:prstClr val="black"/>
              </a:solidFill>
            </a:endParaRPr>
          </a:p>
          <a:p>
            <a:pPr marL="342900" indent="-342900" algn="just" defTabSz="914400">
              <a:buFont typeface="+mj-lt"/>
              <a:buAutoNum type="arabicPeriod"/>
            </a:pPr>
            <a:r>
              <a:rPr lang="ms-MY" dirty="0">
                <a:solidFill>
                  <a:prstClr val="black"/>
                </a:solidFill>
              </a:rPr>
              <a:t>Tajuk dan Penerangan (</a:t>
            </a:r>
            <a:r>
              <a:rPr lang="ms-MY" b="1" dirty="0"/>
              <a:t>Mohon kekalkan standard </a:t>
            </a:r>
            <a:r>
              <a:rPr lang="ms-MY" b="1" i="1" dirty="0" err="1"/>
              <a:t>font</a:t>
            </a:r>
            <a:r>
              <a:rPr lang="ms-MY" b="1" i="1" dirty="0"/>
              <a:t> </a:t>
            </a:r>
            <a:r>
              <a:rPr lang="ms-MY" b="1" i="1" dirty="0" err="1"/>
              <a:t>setting</a:t>
            </a:r>
            <a:r>
              <a:rPr lang="ms-MY" dirty="0"/>
              <a:t>)</a:t>
            </a:r>
          </a:p>
          <a:p>
            <a:pPr marL="342900" indent="-342900" algn="just" defTabSz="914400">
              <a:buFont typeface="+mj-lt"/>
              <a:buAutoNum type="arabicPeriod"/>
            </a:pPr>
            <a:endParaRPr lang="ms-MY" dirty="0">
              <a:solidFill>
                <a:prstClr val="black"/>
              </a:solidFill>
            </a:endParaRPr>
          </a:p>
          <a:p>
            <a:pPr marL="342900" indent="-342900" algn="just" defTabSz="914400">
              <a:buFont typeface="+mj-lt"/>
              <a:buAutoNum type="arabicPeriod"/>
            </a:pPr>
            <a:r>
              <a:rPr lang="ms-MY" dirty="0">
                <a:solidFill>
                  <a:prstClr val="black"/>
                </a:solidFill>
              </a:rPr>
              <a:t>Sekiranya tatacara penggunaan:</a:t>
            </a:r>
          </a:p>
          <a:p>
            <a:pPr marL="857250" lvl="1" indent="-400050" algn="just" defTabSz="914400">
              <a:buAutoNum type="romanLcParenBoth"/>
            </a:pPr>
            <a:r>
              <a:rPr lang="ms-MY" b="1" dirty="0">
                <a:solidFill>
                  <a:prstClr val="black"/>
                </a:solidFill>
              </a:rPr>
              <a:t>hanya satu (1) </a:t>
            </a:r>
            <a:r>
              <a:rPr lang="ms-MY" b="1" dirty="0" err="1">
                <a:solidFill>
                  <a:prstClr val="black"/>
                </a:solidFill>
              </a:rPr>
              <a:t>mukasurat</a:t>
            </a:r>
            <a:r>
              <a:rPr lang="ms-MY" dirty="0">
                <a:solidFill>
                  <a:prstClr val="black"/>
                </a:solidFill>
              </a:rPr>
              <a:t>:</a:t>
            </a:r>
          </a:p>
          <a:p>
            <a:pPr marL="1200150" lvl="2" indent="-285750" algn="just" defTabSz="914400">
              <a:buFontTx/>
              <a:buChar char="-"/>
            </a:pPr>
            <a:r>
              <a:rPr lang="ms-MY" dirty="0">
                <a:solidFill>
                  <a:prstClr val="black"/>
                </a:solidFill>
              </a:rPr>
              <a:t>Perlu dicetak;</a:t>
            </a:r>
          </a:p>
          <a:p>
            <a:pPr marL="1200150" lvl="2" indent="-285750" algn="just" defTabSz="914400">
              <a:buFontTx/>
              <a:buChar char="-"/>
            </a:pPr>
            <a:r>
              <a:rPr lang="ms-MY" dirty="0" err="1">
                <a:solidFill>
                  <a:prstClr val="black"/>
                </a:solidFill>
              </a:rPr>
              <a:t>di</a:t>
            </a:r>
            <a:r>
              <a:rPr lang="ms-MY" i="1" dirty="0" err="1">
                <a:solidFill>
                  <a:prstClr val="black"/>
                </a:solidFill>
              </a:rPr>
              <a:t>laminate</a:t>
            </a:r>
            <a:r>
              <a:rPr lang="ms-MY" dirty="0">
                <a:solidFill>
                  <a:prstClr val="black"/>
                </a:solidFill>
              </a:rPr>
              <a:t>; dan</a:t>
            </a:r>
          </a:p>
          <a:p>
            <a:pPr marL="1200150" lvl="2" indent="-285750" algn="just" defTabSz="914400">
              <a:buFontTx/>
              <a:buChar char="-"/>
            </a:pPr>
            <a:r>
              <a:rPr lang="ms-MY" dirty="0">
                <a:solidFill>
                  <a:prstClr val="black"/>
                </a:solidFill>
              </a:rPr>
              <a:t>ditampal berdekatan dengan peralatan.</a:t>
            </a:r>
          </a:p>
          <a:p>
            <a:pPr marL="1200150" lvl="2" indent="-285750" algn="just" defTabSz="914400">
              <a:buFontTx/>
              <a:buChar char="-"/>
            </a:pPr>
            <a:endParaRPr lang="ms-MY" dirty="0">
              <a:solidFill>
                <a:prstClr val="black"/>
              </a:solidFill>
            </a:endParaRPr>
          </a:p>
          <a:p>
            <a:pPr marL="857250" lvl="1" indent="-400050" algn="just" defTabSz="914400">
              <a:buAutoNum type="romanLcParenBoth"/>
            </a:pPr>
            <a:r>
              <a:rPr lang="ms-MY" b="1" dirty="0">
                <a:solidFill>
                  <a:prstClr val="black"/>
                </a:solidFill>
              </a:rPr>
              <a:t>Jika </a:t>
            </a:r>
            <a:r>
              <a:rPr lang="ms-MY" b="1" dirty="0">
                <a:solidFill>
                  <a:srgbClr val="FF0000"/>
                </a:solidFill>
              </a:rPr>
              <a:t>lebih</a:t>
            </a:r>
            <a:r>
              <a:rPr lang="ms-MY" b="1" dirty="0">
                <a:solidFill>
                  <a:prstClr val="black"/>
                </a:solidFill>
              </a:rPr>
              <a:t> </a:t>
            </a:r>
            <a:r>
              <a:rPr lang="ms-MY" b="1" dirty="0">
                <a:solidFill>
                  <a:srgbClr val="FF0000"/>
                </a:solidFill>
              </a:rPr>
              <a:t>dari satu (1) </a:t>
            </a:r>
            <a:r>
              <a:rPr lang="ms-MY" b="1" dirty="0" err="1">
                <a:solidFill>
                  <a:srgbClr val="FF0000"/>
                </a:solidFill>
              </a:rPr>
              <a:t>mukasurat</a:t>
            </a:r>
            <a:r>
              <a:rPr lang="ms-MY" b="1" dirty="0">
                <a:solidFill>
                  <a:prstClr val="black"/>
                </a:solidFill>
              </a:rPr>
              <a:t>/ </a:t>
            </a:r>
            <a:r>
              <a:rPr lang="ms-MY" b="1" dirty="0">
                <a:solidFill>
                  <a:srgbClr val="FF0000"/>
                </a:solidFill>
              </a:rPr>
              <a:t>lebih dari satu (1) peralatan dalam satu kawasan</a:t>
            </a:r>
            <a:r>
              <a:rPr lang="ms-MY" b="1" dirty="0">
                <a:solidFill>
                  <a:prstClr val="black"/>
                </a:solidFill>
              </a:rPr>
              <a:t>:</a:t>
            </a:r>
          </a:p>
          <a:p>
            <a:pPr marL="1200150" lvl="2" indent="-285750" algn="just" defTabSz="914400">
              <a:buFontTx/>
              <a:buChar char="-"/>
            </a:pPr>
            <a:r>
              <a:rPr lang="ms-MY" dirty="0">
                <a:solidFill>
                  <a:prstClr val="black"/>
                </a:solidFill>
              </a:rPr>
              <a:t>Perlu dicetak; dan </a:t>
            </a:r>
          </a:p>
          <a:p>
            <a:pPr marL="1200150" lvl="2" indent="-285750" algn="just" defTabSz="914400">
              <a:buFontTx/>
              <a:buChar char="-"/>
            </a:pPr>
            <a:r>
              <a:rPr lang="ms-MY" dirty="0">
                <a:solidFill>
                  <a:prstClr val="black"/>
                </a:solidFill>
              </a:rPr>
              <a:t>dimasukkan di dalam </a:t>
            </a:r>
            <a:r>
              <a:rPr lang="ms-MY" b="1" i="1" dirty="0" err="1">
                <a:solidFill>
                  <a:srgbClr val="FF0000"/>
                </a:solidFill>
              </a:rPr>
              <a:t>clear</a:t>
            </a:r>
            <a:r>
              <a:rPr lang="ms-MY" b="1" i="1" dirty="0">
                <a:solidFill>
                  <a:srgbClr val="FF0000"/>
                </a:solidFill>
              </a:rPr>
              <a:t> folder</a:t>
            </a:r>
            <a:r>
              <a:rPr lang="ms-MY" b="1" i="1" dirty="0">
                <a:solidFill>
                  <a:prstClr val="black"/>
                </a:solidFill>
              </a:rPr>
              <a:t>.</a:t>
            </a:r>
            <a:endParaRPr lang="ms-MY" b="1" i="1" dirty="0"/>
          </a:p>
        </p:txBody>
      </p:sp>
    </p:spTree>
    <p:extLst>
      <p:ext uri="{BB962C8B-B14F-4D97-AF65-F5344CB8AC3E}">
        <p14:creationId xmlns:p14="http://schemas.microsoft.com/office/powerpoint/2010/main" val="361056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016" y="114300"/>
            <a:ext cx="6569968" cy="9635490"/>
            <a:chOff x="304800" y="228600"/>
            <a:chExt cx="2819400" cy="9448800"/>
          </a:xfrm>
        </p:grpSpPr>
        <p:sp>
          <p:nvSpPr>
            <p:cNvPr id="6" name="Rectangle 5"/>
            <p:cNvSpPr/>
            <p:nvPr/>
          </p:nvSpPr>
          <p:spPr>
            <a:xfrm>
              <a:off x="304800" y="940204"/>
              <a:ext cx="2815286" cy="452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TATACARA PENGGUNAAN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228600"/>
              <a:ext cx="2819400" cy="9448800"/>
            </a:xfrm>
            <a:prstGeom prst="rect">
              <a:avLst/>
            </a:prstGeom>
            <a:noFill/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40" y="270139"/>
            <a:ext cx="1212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A76783F8-FB07-43A0-8E0B-82E15C610C0E}"/>
              </a:ext>
            </a:extLst>
          </p:cNvPr>
          <p:cNvSpPr txBox="1">
            <a:spLocks/>
          </p:cNvSpPr>
          <p:nvPr/>
        </p:nvSpPr>
        <p:spPr>
          <a:xfrm>
            <a:off x="2817543" y="3213845"/>
            <a:ext cx="3851821" cy="159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ms-MY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F0A18351-A480-488F-AD76-16664AA6FC4D}"/>
              </a:ext>
            </a:extLst>
          </p:cNvPr>
          <p:cNvSpPr txBox="1">
            <a:spLocks/>
          </p:cNvSpPr>
          <p:nvPr/>
        </p:nvSpPr>
        <p:spPr>
          <a:xfrm>
            <a:off x="2371700" y="7911005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ms-MY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70F8C2AC-F53D-4FBE-A09D-530CF43090E9}"/>
              </a:ext>
            </a:extLst>
          </p:cNvPr>
          <p:cNvSpPr txBox="1">
            <a:spLocks/>
          </p:cNvSpPr>
          <p:nvPr/>
        </p:nvSpPr>
        <p:spPr>
          <a:xfrm>
            <a:off x="2378560" y="8082800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ms-MY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26B6EA1E-5ABF-48FD-90C9-AD53A1D90CB4}"/>
              </a:ext>
            </a:extLst>
          </p:cNvPr>
          <p:cNvSpPr txBox="1">
            <a:spLocks/>
          </p:cNvSpPr>
          <p:nvPr/>
        </p:nvSpPr>
        <p:spPr>
          <a:xfrm>
            <a:off x="2378560" y="8043592"/>
            <a:ext cx="4218784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ms-MY" sz="14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07F664C-9DAB-4405-B5E4-5BE778AC2DC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3898" y="1408688"/>
          <a:ext cx="6228854" cy="112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959">
                <a:tc>
                  <a:txBody>
                    <a:bodyPr/>
                    <a:lstStyle/>
                    <a:p>
                      <a:pPr algn="l"/>
                      <a:r>
                        <a:rPr lang="en-MY" sz="1500" b="1" dirty="0">
                          <a:solidFill>
                            <a:schemeClr val="tx1"/>
                          </a:solidFill>
                        </a:rPr>
                        <a:t>NAMA MESIN</a:t>
                      </a:r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500" b="1" dirty="0">
                          <a:solidFill>
                            <a:schemeClr val="tx1"/>
                          </a:solidFill>
                        </a:rPr>
                        <a:t>MESIN PERINCIH</a:t>
                      </a:r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MY" sz="1900" b="0" dirty="0">
                          <a:solidFill>
                            <a:schemeClr val="tx1"/>
                          </a:solidFill>
                        </a:rPr>
                        <a:t>Gambar </a:t>
                      </a:r>
                      <a:r>
                        <a:rPr lang="en-MY" sz="1900" b="0" dirty="0" err="1">
                          <a:solidFill>
                            <a:schemeClr val="tx1"/>
                          </a:solidFill>
                        </a:rPr>
                        <a:t>mesin</a:t>
                      </a:r>
                      <a:endParaRPr lang="id-ID" sz="1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451">
                <a:tc>
                  <a:txBody>
                    <a:bodyPr/>
                    <a:lstStyle/>
                    <a:p>
                      <a:pPr algn="l"/>
                      <a:r>
                        <a:rPr lang="en-MY" sz="1500" b="1" dirty="0">
                          <a:solidFill>
                            <a:schemeClr val="tx1"/>
                          </a:solidFill>
                        </a:rPr>
                        <a:t>JENAMA/MODEL</a:t>
                      </a:r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500" b="1" dirty="0">
                          <a:solidFill>
                            <a:schemeClr val="tx1"/>
                          </a:solidFill>
                        </a:rPr>
                        <a:t>IDEAL / 4004</a:t>
                      </a:r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770EF1-52B3-4170-8705-B0154D3A2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120870"/>
              </p:ext>
            </p:extLst>
          </p:nvPr>
        </p:nvGraphicFramePr>
        <p:xfrm>
          <a:off x="309538" y="2691132"/>
          <a:ext cx="6228854" cy="69443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4427">
                  <a:extLst>
                    <a:ext uri="{9D8B030D-6E8A-4147-A177-3AD203B41FA5}">
                      <a16:colId xmlns:a16="http://schemas.microsoft.com/office/drawing/2014/main" val="771973402"/>
                    </a:ext>
                  </a:extLst>
                </a:gridCol>
                <a:gridCol w="3114427">
                  <a:extLst>
                    <a:ext uri="{9D8B030D-6E8A-4147-A177-3AD203B41FA5}">
                      <a16:colId xmlns:a16="http://schemas.microsoft.com/office/drawing/2014/main" val="1051173581"/>
                    </a:ext>
                  </a:extLst>
                </a:gridCol>
              </a:tblGrid>
              <a:tr h="1514756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661756"/>
                  </a:ext>
                </a:extLst>
              </a:tr>
              <a:tr h="545534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1. </a:t>
                      </a:r>
                      <a:r>
                        <a:rPr lang="ms-MY" sz="1400" dirty="0"/>
                        <a:t>Pastikan dokumen bebas dari sebarang dawai kokot dan klip kertas.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2. </a:t>
                      </a:r>
                      <a:r>
                        <a:rPr lang="ms-MY" sz="1400" dirty="0"/>
                        <a:t>Tekan butang ‘AUTO’ sehingga LED berwarna hijau menyala.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66485"/>
                  </a:ext>
                </a:extLst>
              </a:tr>
              <a:tr h="1603658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9918"/>
                  </a:ext>
                </a:extLst>
              </a:tr>
              <a:tr h="646457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3. </a:t>
                      </a:r>
                      <a:r>
                        <a:rPr lang="ms-MY" sz="1400" dirty="0"/>
                        <a:t>Masukkan dokumen yang hendak dirincih. Pastikan tidak terlalu tebal pada satu-satu masa bagi mengelakkan mesin tersangkut.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4. </a:t>
                      </a:r>
                      <a:r>
                        <a:rPr lang="ms-MY" sz="1400" dirty="0"/>
                        <a:t>Sekiranya dokumen tersangkut, tekan butang ‘R’ (warna kuning) sehingga dokumen yang tersangkut keluar. Ulangi proses rincih sehingga selesai.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986150"/>
                  </a:ext>
                </a:extLst>
              </a:tr>
              <a:tr h="160401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070691"/>
                  </a:ext>
                </a:extLst>
              </a:tr>
              <a:tr h="682685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5. </a:t>
                      </a:r>
                      <a:r>
                        <a:rPr lang="ms-MY" sz="1400" dirty="0"/>
                        <a:t>Selepas penggunaan, tekan butang ‘AUTO’ sehingga lampu LED berwarna hijau padam.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6. </a:t>
                      </a:r>
                      <a:r>
                        <a:rPr lang="ms-MY" sz="1400" dirty="0"/>
                        <a:t>Sila pastikan permukaan mesin </a:t>
                      </a:r>
                      <a:r>
                        <a:rPr lang="ms-MY" sz="1400" dirty="0" err="1"/>
                        <a:t>perincih</a:t>
                      </a:r>
                      <a:r>
                        <a:rPr lang="ms-MY" sz="1400" dirty="0"/>
                        <a:t> berada di dalam keadaan bersih sebelum meninggalkan bilik ini.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26036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5F0C41C-D31B-425E-9CEE-6C26892E6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54" b="20756"/>
          <a:stretch/>
        </p:blipFill>
        <p:spPr>
          <a:xfrm>
            <a:off x="4444678" y="1408688"/>
            <a:ext cx="2093714" cy="1126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29CC46-E374-40C6-8204-1D872A8F52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08" b="24384"/>
          <a:stretch/>
        </p:blipFill>
        <p:spPr>
          <a:xfrm>
            <a:off x="601592" y="2691132"/>
            <a:ext cx="2523574" cy="1496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15FB9-AB88-4B31-9F97-938EF7E22F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90" b="23300"/>
          <a:stretch/>
        </p:blipFill>
        <p:spPr>
          <a:xfrm>
            <a:off x="3732834" y="2691131"/>
            <a:ext cx="2523574" cy="1496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C6372E-3EF0-498F-BAFC-94C788BE5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851" y="4763020"/>
            <a:ext cx="1591114" cy="1591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91980-B26D-4262-9AE0-2DF66D001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609" y="4763020"/>
            <a:ext cx="1591114" cy="1591114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00281C56-2A96-476A-9C9F-6008357B7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42373" y="4763020"/>
            <a:ext cx="539215" cy="539215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BFE77A8F-A44B-4294-80F8-53E4235823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92696" y="4763020"/>
            <a:ext cx="539215" cy="5392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0787F-C5A8-4F24-9875-5FAD406E038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2578"/>
          <a:stretch/>
        </p:blipFill>
        <p:spPr>
          <a:xfrm>
            <a:off x="3961580" y="7302808"/>
            <a:ext cx="2066081" cy="1599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8BD543-B94E-4BC3-8D29-784F3ABBD1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8225" b="11445"/>
          <a:stretch/>
        </p:blipFill>
        <p:spPr>
          <a:xfrm>
            <a:off x="3675959" y="4763020"/>
            <a:ext cx="2637321" cy="15911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E43C83-8FDD-49A4-8527-6BFAC339D3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7293" y="7298112"/>
            <a:ext cx="1591115" cy="15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016" y="114300"/>
            <a:ext cx="6569968" cy="9635490"/>
            <a:chOff x="304800" y="228600"/>
            <a:chExt cx="2819400" cy="9448800"/>
          </a:xfrm>
        </p:grpSpPr>
        <p:sp>
          <p:nvSpPr>
            <p:cNvPr id="6" name="Rectangle 5"/>
            <p:cNvSpPr/>
            <p:nvPr/>
          </p:nvSpPr>
          <p:spPr>
            <a:xfrm>
              <a:off x="304800" y="940204"/>
              <a:ext cx="2815286" cy="452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TATACARA PENGGUNAAN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228600"/>
              <a:ext cx="2819400" cy="9448800"/>
            </a:xfrm>
            <a:prstGeom prst="rect">
              <a:avLst/>
            </a:prstGeom>
            <a:noFill/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40" y="270139"/>
            <a:ext cx="1212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A76783F8-FB07-43A0-8E0B-82E15C610C0E}"/>
              </a:ext>
            </a:extLst>
          </p:cNvPr>
          <p:cNvSpPr txBox="1">
            <a:spLocks/>
          </p:cNvSpPr>
          <p:nvPr/>
        </p:nvSpPr>
        <p:spPr>
          <a:xfrm>
            <a:off x="2817543" y="3213845"/>
            <a:ext cx="3851821" cy="159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F0A18351-A480-488F-AD76-16664AA6FC4D}"/>
              </a:ext>
            </a:extLst>
          </p:cNvPr>
          <p:cNvSpPr txBox="1">
            <a:spLocks/>
          </p:cNvSpPr>
          <p:nvPr/>
        </p:nvSpPr>
        <p:spPr>
          <a:xfrm>
            <a:off x="2371700" y="7911005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70F8C2AC-F53D-4FBE-A09D-530CF43090E9}"/>
              </a:ext>
            </a:extLst>
          </p:cNvPr>
          <p:cNvSpPr txBox="1">
            <a:spLocks/>
          </p:cNvSpPr>
          <p:nvPr/>
        </p:nvSpPr>
        <p:spPr>
          <a:xfrm>
            <a:off x="2378560" y="8082800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26B6EA1E-5ABF-48FD-90C9-AD53A1D90CB4}"/>
              </a:ext>
            </a:extLst>
          </p:cNvPr>
          <p:cNvSpPr txBox="1">
            <a:spLocks/>
          </p:cNvSpPr>
          <p:nvPr/>
        </p:nvSpPr>
        <p:spPr>
          <a:xfrm>
            <a:off x="2378560" y="8043592"/>
            <a:ext cx="4218784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07F664C-9DAB-4405-B5E4-5BE778AC2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415031"/>
              </p:ext>
            </p:extLst>
          </p:nvPr>
        </p:nvGraphicFramePr>
        <p:xfrm>
          <a:off x="313898" y="1408688"/>
          <a:ext cx="6228854" cy="112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7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959">
                <a:tc>
                  <a:txBody>
                    <a:bodyPr/>
                    <a:lstStyle/>
                    <a:p>
                      <a:pPr algn="l"/>
                      <a:r>
                        <a:rPr lang="en-MY" sz="1500" b="1" dirty="0">
                          <a:solidFill>
                            <a:schemeClr val="tx1"/>
                          </a:solidFill>
                        </a:rPr>
                        <a:t>NAMA MESIN</a:t>
                      </a:r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MY" sz="1900" b="0" dirty="0">
                          <a:solidFill>
                            <a:schemeClr val="tx1"/>
                          </a:solidFill>
                        </a:rPr>
                        <a:t>Gambar </a:t>
                      </a:r>
                      <a:r>
                        <a:rPr lang="en-MY" sz="1900" b="0" dirty="0" err="1">
                          <a:solidFill>
                            <a:schemeClr val="tx1"/>
                          </a:solidFill>
                        </a:rPr>
                        <a:t>mesin</a:t>
                      </a:r>
                      <a:endParaRPr lang="id-ID" sz="1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451">
                <a:tc>
                  <a:txBody>
                    <a:bodyPr/>
                    <a:lstStyle/>
                    <a:p>
                      <a:pPr algn="l"/>
                      <a:r>
                        <a:rPr lang="en-MY" sz="1500" b="1" dirty="0">
                          <a:solidFill>
                            <a:schemeClr val="tx1"/>
                          </a:solidFill>
                        </a:rPr>
                        <a:t>JENAMA/MODEL</a:t>
                      </a:r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770EF1-52B3-4170-8705-B0154D3A2709}"/>
              </a:ext>
            </a:extLst>
          </p:cNvPr>
          <p:cNvGraphicFramePr>
            <a:graphicFrameLocks noGrp="1"/>
          </p:cNvGraphicFramePr>
          <p:nvPr/>
        </p:nvGraphicFramePr>
        <p:xfrm>
          <a:off x="309538" y="2691132"/>
          <a:ext cx="6228854" cy="6917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4427">
                  <a:extLst>
                    <a:ext uri="{9D8B030D-6E8A-4147-A177-3AD203B41FA5}">
                      <a16:colId xmlns:a16="http://schemas.microsoft.com/office/drawing/2014/main" val="771973402"/>
                    </a:ext>
                  </a:extLst>
                </a:gridCol>
                <a:gridCol w="3114427">
                  <a:extLst>
                    <a:ext uri="{9D8B030D-6E8A-4147-A177-3AD203B41FA5}">
                      <a16:colId xmlns:a16="http://schemas.microsoft.com/office/drawing/2014/main" val="1051173581"/>
                    </a:ext>
                  </a:extLst>
                </a:gridCol>
              </a:tblGrid>
              <a:tr h="1514756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661756"/>
                  </a:ext>
                </a:extLst>
              </a:tr>
              <a:tr h="672843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2.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66485"/>
                  </a:ext>
                </a:extLst>
              </a:tr>
              <a:tr h="1726785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9918"/>
                  </a:ext>
                </a:extLst>
              </a:tr>
              <a:tr h="646457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986150"/>
                  </a:ext>
                </a:extLst>
              </a:tr>
              <a:tr h="1673663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070691"/>
                  </a:ext>
                </a:extLst>
              </a:tr>
              <a:tr h="682685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6.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260361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134C6354-F9EC-4401-9974-77FFA7732015}"/>
              </a:ext>
            </a:extLst>
          </p:cNvPr>
          <p:cNvSpPr/>
          <p:nvPr/>
        </p:nvSpPr>
        <p:spPr>
          <a:xfrm>
            <a:off x="4728912" y="336035"/>
            <a:ext cx="1916832" cy="90476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7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016" y="114300"/>
            <a:ext cx="6569968" cy="9635490"/>
            <a:chOff x="304800" y="228600"/>
            <a:chExt cx="2819400" cy="9448800"/>
          </a:xfrm>
        </p:grpSpPr>
        <p:sp>
          <p:nvSpPr>
            <p:cNvPr id="6" name="Rectangle 5"/>
            <p:cNvSpPr/>
            <p:nvPr/>
          </p:nvSpPr>
          <p:spPr>
            <a:xfrm>
              <a:off x="304800" y="940204"/>
              <a:ext cx="2815286" cy="452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TATACARA PENGGUNAAN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228600"/>
              <a:ext cx="2819400" cy="9448800"/>
            </a:xfrm>
            <a:prstGeom prst="rect">
              <a:avLst/>
            </a:prstGeom>
            <a:noFill/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40" y="270139"/>
            <a:ext cx="1212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A76783F8-FB07-43A0-8E0B-82E15C610C0E}"/>
              </a:ext>
            </a:extLst>
          </p:cNvPr>
          <p:cNvSpPr txBox="1">
            <a:spLocks/>
          </p:cNvSpPr>
          <p:nvPr/>
        </p:nvSpPr>
        <p:spPr>
          <a:xfrm>
            <a:off x="2817543" y="3213845"/>
            <a:ext cx="3851821" cy="159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F0A18351-A480-488F-AD76-16664AA6FC4D}"/>
              </a:ext>
            </a:extLst>
          </p:cNvPr>
          <p:cNvSpPr txBox="1">
            <a:spLocks/>
          </p:cNvSpPr>
          <p:nvPr/>
        </p:nvSpPr>
        <p:spPr>
          <a:xfrm>
            <a:off x="2371700" y="7911005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70F8C2AC-F53D-4FBE-A09D-530CF43090E9}"/>
              </a:ext>
            </a:extLst>
          </p:cNvPr>
          <p:cNvSpPr txBox="1">
            <a:spLocks/>
          </p:cNvSpPr>
          <p:nvPr/>
        </p:nvSpPr>
        <p:spPr>
          <a:xfrm>
            <a:off x="2378560" y="8082800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26B6EA1E-5ABF-48FD-90C9-AD53A1D90CB4}"/>
              </a:ext>
            </a:extLst>
          </p:cNvPr>
          <p:cNvSpPr txBox="1">
            <a:spLocks/>
          </p:cNvSpPr>
          <p:nvPr/>
        </p:nvSpPr>
        <p:spPr>
          <a:xfrm>
            <a:off x="2378560" y="8043592"/>
            <a:ext cx="4218784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07F664C-9DAB-4405-B5E4-5BE778AC2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595620"/>
              </p:ext>
            </p:extLst>
          </p:nvPr>
        </p:nvGraphicFramePr>
        <p:xfrm>
          <a:off x="313898" y="1408688"/>
          <a:ext cx="6228854" cy="112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1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959">
                <a:tc>
                  <a:txBody>
                    <a:bodyPr/>
                    <a:lstStyle/>
                    <a:p>
                      <a:pPr algn="l"/>
                      <a:r>
                        <a:rPr lang="en-MY" sz="1500" b="1" i="0" dirty="0">
                          <a:solidFill>
                            <a:schemeClr val="tx1"/>
                          </a:solidFill>
                        </a:rPr>
                        <a:t>NAMA MESIN</a:t>
                      </a:r>
                      <a:endParaRPr lang="id-ID" sz="15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5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900" b="0" dirty="0">
                          <a:solidFill>
                            <a:schemeClr val="tx1"/>
                          </a:solidFill>
                        </a:rPr>
                        <a:t>Gambar </a:t>
                      </a:r>
                      <a:r>
                        <a:rPr lang="en-MY" sz="1900" b="0" dirty="0" err="1">
                          <a:solidFill>
                            <a:schemeClr val="tx1"/>
                          </a:solidFill>
                        </a:rPr>
                        <a:t>mesin</a:t>
                      </a:r>
                      <a:endParaRPr lang="id-ID" sz="1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451">
                <a:tc>
                  <a:txBody>
                    <a:bodyPr/>
                    <a:lstStyle/>
                    <a:p>
                      <a:pPr algn="l"/>
                      <a:r>
                        <a:rPr lang="en-MY" sz="1500" b="1" i="0" dirty="0">
                          <a:solidFill>
                            <a:schemeClr val="tx1"/>
                          </a:solidFill>
                        </a:rPr>
                        <a:t>JENAMA/MODEL</a:t>
                      </a:r>
                      <a:endParaRPr lang="id-ID" sz="15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5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770EF1-52B3-4170-8705-B0154D3A2709}"/>
              </a:ext>
            </a:extLst>
          </p:cNvPr>
          <p:cNvGraphicFramePr>
            <a:graphicFrameLocks noGrp="1"/>
          </p:cNvGraphicFramePr>
          <p:nvPr/>
        </p:nvGraphicFramePr>
        <p:xfrm>
          <a:off x="309538" y="2691132"/>
          <a:ext cx="6228854" cy="6917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4427">
                  <a:extLst>
                    <a:ext uri="{9D8B030D-6E8A-4147-A177-3AD203B41FA5}">
                      <a16:colId xmlns:a16="http://schemas.microsoft.com/office/drawing/2014/main" val="771973402"/>
                    </a:ext>
                  </a:extLst>
                </a:gridCol>
                <a:gridCol w="3114427">
                  <a:extLst>
                    <a:ext uri="{9D8B030D-6E8A-4147-A177-3AD203B41FA5}">
                      <a16:colId xmlns:a16="http://schemas.microsoft.com/office/drawing/2014/main" val="1051173581"/>
                    </a:ext>
                  </a:extLst>
                </a:gridCol>
              </a:tblGrid>
              <a:tr h="1514756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661756"/>
                  </a:ext>
                </a:extLst>
              </a:tr>
              <a:tr h="672843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2.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66485"/>
                  </a:ext>
                </a:extLst>
              </a:tr>
              <a:tr h="1726785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9918"/>
                  </a:ext>
                </a:extLst>
              </a:tr>
              <a:tr h="646457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986150"/>
                  </a:ext>
                </a:extLst>
              </a:tr>
              <a:tr h="1673663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070691"/>
                  </a:ext>
                </a:extLst>
              </a:tr>
              <a:tr h="682685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6.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260361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134C6354-F9EC-4401-9974-77FFA7732015}"/>
              </a:ext>
            </a:extLst>
          </p:cNvPr>
          <p:cNvSpPr/>
          <p:nvPr/>
        </p:nvSpPr>
        <p:spPr>
          <a:xfrm>
            <a:off x="4728912" y="336035"/>
            <a:ext cx="1916832" cy="90476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77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016" y="114300"/>
            <a:ext cx="6569968" cy="9635490"/>
            <a:chOff x="304800" y="228600"/>
            <a:chExt cx="2819400" cy="9448800"/>
          </a:xfrm>
        </p:grpSpPr>
        <p:sp>
          <p:nvSpPr>
            <p:cNvPr id="6" name="Rectangle 5"/>
            <p:cNvSpPr/>
            <p:nvPr/>
          </p:nvSpPr>
          <p:spPr>
            <a:xfrm>
              <a:off x="304800" y="940204"/>
              <a:ext cx="2815286" cy="452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"/>
                  <a:solidFill>
                    <a:srgbClr val="00B05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TATACARA PENGGUNAAN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228600"/>
              <a:ext cx="2819400" cy="9448800"/>
            </a:xfrm>
            <a:prstGeom prst="rect">
              <a:avLst/>
            </a:prstGeom>
            <a:noFill/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40" y="270139"/>
            <a:ext cx="1212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A76783F8-FB07-43A0-8E0B-82E15C610C0E}"/>
              </a:ext>
            </a:extLst>
          </p:cNvPr>
          <p:cNvSpPr txBox="1">
            <a:spLocks/>
          </p:cNvSpPr>
          <p:nvPr/>
        </p:nvSpPr>
        <p:spPr>
          <a:xfrm>
            <a:off x="2817543" y="3213845"/>
            <a:ext cx="3851821" cy="159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F0A18351-A480-488F-AD76-16664AA6FC4D}"/>
              </a:ext>
            </a:extLst>
          </p:cNvPr>
          <p:cNvSpPr txBox="1">
            <a:spLocks/>
          </p:cNvSpPr>
          <p:nvPr/>
        </p:nvSpPr>
        <p:spPr>
          <a:xfrm>
            <a:off x="2371700" y="7911005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70F8C2AC-F53D-4FBE-A09D-530CF43090E9}"/>
              </a:ext>
            </a:extLst>
          </p:cNvPr>
          <p:cNvSpPr txBox="1">
            <a:spLocks/>
          </p:cNvSpPr>
          <p:nvPr/>
        </p:nvSpPr>
        <p:spPr>
          <a:xfrm>
            <a:off x="2378560" y="8082800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26B6EA1E-5ABF-48FD-90C9-AD53A1D90CB4}"/>
              </a:ext>
            </a:extLst>
          </p:cNvPr>
          <p:cNvSpPr txBox="1">
            <a:spLocks/>
          </p:cNvSpPr>
          <p:nvPr/>
        </p:nvSpPr>
        <p:spPr>
          <a:xfrm>
            <a:off x="2378560" y="8043592"/>
            <a:ext cx="4218784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07F664C-9DAB-4405-B5E4-5BE778AC2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157759"/>
              </p:ext>
            </p:extLst>
          </p:nvPr>
        </p:nvGraphicFramePr>
        <p:xfrm>
          <a:off x="313898" y="1408688"/>
          <a:ext cx="6228854" cy="112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1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959">
                <a:tc>
                  <a:txBody>
                    <a:bodyPr/>
                    <a:lstStyle/>
                    <a:p>
                      <a:pPr algn="l"/>
                      <a:r>
                        <a:rPr lang="en-MY" sz="1500" dirty="0">
                          <a:solidFill>
                            <a:schemeClr val="tx1"/>
                          </a:solidFill>
                        </a:rPr>
                        <a:t>NAMA MESIN</a:t>
                      </a:r>
                      <a:endParaRPr lang="id-ID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900" b="0" dirty="0">
                          <a:solidFill>
                            <a:schemeClr val="tx1"/>
                          </a:solidFill>
                        </a:rPr>
                        <a:t>Gambar </a:t>
                      </a:r>
                      <a:r>
                        <a:rPr lang="en-MY" sz="1900" b="0" dirty="0" err="1">
                          <a:solidFill>
                            <a:schemeClr val="tx1"/>
                          </a:solidFill>
                        </a:rPr>
                        <a:t>mesin</a:t>
                      </a:r>
                      <a:endParaRPr lang="id-ID" sz="1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451">
                <a:tc>
                  <a:txBody>
                    <a:bodyPr/>
                    <a:lstStyle/>
                    <a:p>
                      <a:pPr algn="l"/>
                      <a:r>
                        <a:rPr lang="en-MY" sz="1500" b="1" dirty="0">
                          <a:solidFill>
                            <a:schemeClr val="tx1"/>
                          </a:solidFill>
                        </a:rPr>
                        <a:t>JENAMA/MODEL</a:t>
                      </a:r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770EF1-52B3-4170-8705-B0154D3A2709}"/>
              </a:ext>
            </a:extLst>
          </p:cNvPr>
          <p:cNvGraphicFramePr>
            <a:graphicFrameLocks noGrp="1"/>
          </p:cNvGraphicFramePr>
          <p:nvPr/>
        </p:nvGraphicFramePr>
        <p:xfrm>
          <a:off x="309538" y="2691132"/>
          <a:ext cx="6228854" cy="6917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4427">
                  <a:extLst>
                    <a:ext uri="{9D8B030D-6E8A-4147-A177-3AD203B41FA5}">
                      <a16:colId xmlns:a16="http://schemas.microsoft.com/office/drawing/2014/main" val="771973402"/>
                    </a:ext>
                  </a:extLst>
                </a:gridCol>
                <a:gridCol w="3114427">
                  <a:extLst>
                    <a:ext uri="{9D8B030D-6E8A-4147-A177-3AD203B41FA5}">
                      <a16:colId xmlns:a16="http://schemas.microsoft.com/office/drawing/2014/main" val="1051173581"/>
                    </a:ext>
                  </a:extLst>
                </a:gridCol>
              </a:tblGrid>
              <a:tr h="1514756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661756"/>
                  </a:ext>
                </a:extLst>
              </a:tr>
              <a:tr h="672843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2.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66485"/>
                  </a:ext>
                </a:extLst>
              </a:tr>
              <a:tr h="1726785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9918"/>
                  </a:ext>
                </a:extLst>
              </a:tr>
              <a:tr h="646457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986150"/>
                  </a:ext>
                </a:extLst>
              </a:tr>
              <a:tr h="1673663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070691"/>
                  </a:ext>
                </a:extLst>
              </a:tr>
              <a:tr h="682685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6.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260361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134C6354-F9EC-4401-9974-77FFA7732015}"/>
              </a:ext>
            </a:extLst>
          </p:cNvPr>
          <p:cNvSpPr/>
          <p:nvPr/>
        </p:nvSpPr>
        <p:spPr>
          <a:xfrm>
            <a:off x="4728912" y="336035"/>
            <a:ext cx="1916832" cy="90476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900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016" y="114300"/>
            <a:ext cx="6569968" cy="9635490"/>
            <a:chOff x="304800" y="228600"/>
            <a:chExt cx="2819400" cy="9448800"/>
          </a:xfrm>
        </p:grpSpPr>
        <p:sp>
          <p:nvSpPr>
            <p:cNvPr id="6" name="Rectangle 5"/>
            <p:cNvSpPr/>
            <p:nvPr/>
          </p:nvSpPr>
          <p:spPr>
            <a:xfrm>
              <a:off x="304800" y="940204"/>
              <a:ext cx="2815286" cy="452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TATACARA PENGGUNAAN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228600"/>
              <a:ext cx="2819400" cy="9448800"/>
            </a:xfrm>
            <a:prstGeom prst="rect">
              <a:avLst/>
            </a:prstGeom>
            <a:noFill/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40" y="270139"/>
            <a:ext cx="1212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A76783F8-FB07-43A0-8E0B-82E15C610C0E}"/>
              </a:ext>
            </a:extLst>
          </p:cNvPr>
          <p:cNvSpPr txBox="1">
            <a:spLocks/>
          </p:cNvSpPr>
          <p:nvPr/>
        </p:nvSpPr>
        <p:spPr>
          <a:xfrm>
            <a:off x="2817543" y="3213845"/>
            <a:ext cx="3851821" cy="159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F0A18351-A480-488F-AD76-16664AA6FC4D}"/>
              </a:ext>
            </a:extLst>
          </p:cNvPr>
          <p:cNvSpPr txBox="1">
            <a:spLocks/>
          </p:cNvSpPr>
          <p:nvPr/>
        </p:nvSpPr>
        <p:spPr>
          <a:xfrm>
            <a:off x="2371700" y="7911005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70F8C2AC-F53D-4FBE-A09D-530CF43090E9}"/>
              </a:ext>
            </a:extLst>
          </p:cNvPr>
          <p:cNvSpPr txBox="1">
            <a:spLocks/>
          </p:cNvSpPr>
          <p:nvPr/>
        </p:nvSpPr>
        <p:spPr>
          <a:xfrm>
            <a:off x="2378560" y="8082800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26B6EA1E-5ABF-48FD-90C9-AD53A1D90CB4}"/>
              </a:ext>
            </a:extLst>
          </p:cNvPr>
          <p:cNvSpPr txBox="1">
            <a:spLocks/>
          </p:cNvSpPr>
          <p:nvPr/>
        </p:nvSpPr>
        <p:spPr>
          <a:xfrm>
            <a:off x="2378560" y="8043592"/>
            <a:ext cx="4218784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07F664C-9DAB-4405-B5E4-5BE778AC2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419541"/>
              </p:ext>
            </p:extLst>
          </p:nvPr>
        </p:nvGraphicFramePr>
        <p:xfrm>
          <a:off x="313898" y="1408688"/>
          <a:ext cx="6228854" cy="112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959">
                <a:tc>
                  <a:txBody>
                    <a:bodyPr/>
                    <a:lstStyle/>
                    <a:p>
                      <a:pPr algn="l"/>
                      <a:r>
                        <a:rPr lang="en-MY" sz="1500" dirty="0">
                          <a:solidFill>
                            <a:schemeClr val="tx1"/>
                          </a:solidFill>
                        </a:rPr>
                        <a:t>NAMA MESIN</a:t>
                      </a:r>
                      <a:endParaRPr lang="id-ID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900" b="0" dirty="0">
                          <a:solidFill>
                            <a:schemeClr val="tx1"/>
                          </a:solidFill>
                        </a:rPr>
                        <a:t>Gambar </a:t>
                      </a:r>
                      <a:r>
                        <a:rPr lang="en-MY" sz="1900" b="0" dirty="0" err="1">
                          <a:solidFill>
                            <a:schemeClr val="tx1"/>
                          </a:solidFill>
                        </a:rPr>
                        <a:t>mesin</a:t>
                      </a:r>
                      <a:endParaRPr lang="id-ID" sz="1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451">
                <a:tc>
                  <a:txBody>
                    <a:bodyPr/>
                    <a:lstStyle/>
                    <a:p>
                      <a:pPr algn="l"/>
                      <a:r>
                        <a:rPr lang="en-MY" sz="1500" b="1" dirty="0">
                          <a:solidFill>
                            <a:schemeClr val="tx1"/>
                          </a:solidFill>
                        </a:rPr>
                        <a:t>JENAMA/MODEL</a:t>
                      </a:r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770EF1-52B3-4170-8705-B0154D3A2709}"/>
              </a:ext>
            </a:extLst>
          </p:cNvPr>
          <p:cNvGraphicFramePr>
            <a:graphicFrameLocks noGrp="1"/>
          </p:cNvGraphicFramePr>
          <p:nvPr/>
        </p:nvGraphicFramePr>
        <p:xfrm>
          <a:off x="309538" y="2691132"/>
          <a:ext cx="6228854" cy="6917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4427">
                  <a:extLst>
                    <a:ext uri="{9D8B030D-6E8A-4147-A177-3AD203B41FA5}">
                      <a16:colId xmlns:a16="http://schemas.microsoft.com/office/drawing/2014/main" val="771973402"/>
                    </a:ext>
                  </a:extLst>
                </a:gridCol>
                <a:gridCol w="3114427">
                  <a:extLst>
                    <a:ext uri="{9D8B030D-6E8A-4147-A177-3AD203B41FA5}">
                      <a16:colId xmlns:a16="http://schemas.microsoft.com/office/drawing/2014/main" val="1051173581"/>
                    </a:ext>
                  </a:extLst>
                </a:gridCol>
              </a:tblGrid>
              <a:tr h="1514756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661756"/>
                  </a:ext>
                </a:extLst>
              </a:tr>
              <a:tr h="672843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2.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66485"/>
                  </a:ext>
                </a:extLst>
              </a:tr>
              <a:tr h="1726785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9918"/>
                  </a:ext>
                </a:extLst>
              </a:tr>
              <a:tr h="646457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986150"/>
                  </a:ext>
                </a:extLst>
              </a:tr>
              <a:tr h="1673663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070691"/>
                  </a:ext>
                </a:extLst>
              </a:tr>
              <a:tr h="682685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6.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260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255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016" y="114300"/>
            <a:ext cx="6569968" cy="9635490"/>
            <a:chOff x="304800" y="228600"/>
            <a:chExt cx="2819400" cy="9448800"/>
          </a:xfrm>
        </p:grpSpPr>
        <p:sp>
          <p:nvSpPr>
            <p:cNvPr id="6" name="Rectangle 5"/>
            <p:cNvSpPr/>
            <p:nvPr/>
          </p:nvSpPr>
          <p:spPr>
            <a:xfrm>
              <a:off x="304800" y="940204"/>
              <a:ext cx="2815286" cy="452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TATACARA PENGGUNAAN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228600"/>
              <a:ext cx="2819400" cy="9448800"/>
            </a:xfrm>
            <a:prstGeom prst="rect">
              <a:avLst/>
            </a:prstGeom>
            <a:noFill/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40" y="270139"/>
            <a:ext cx="1212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A76783F8-FB07-43A0-8E0B-82E15C610C0E}"/>
              </a:ext>
            </a:extLst>
          </p:cNvPr>
          <p:cNvSpPr txBox="1">
            <a:spLocks/>
          </p:cNvSpPr>
          <p:nvPr/>
        </p:nvSpPr>
        <p:spPr>
          <a:xfrm>
            <a:off x="2817543" y="3213845"/>
            <a:ext cx="3851821" cy="159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F0A18351-A480-488F-AD76-16664AA6FC4D}"/>
              </a:ext>
            </a:extLst>
          </p:cNvPr>
          <p:cNvSpPr txBox="1">
            <a:spLocks/>
          </p:cNvSpPr>
          <p:nvPr/>
        </p:nvSpPr>
        <p:spPr>
          <a:xfrm>
            <a:off x="2371700" y="7911005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70F8C2AC-F53D-4FBE-A09D-530CF43090E9}"/>
              </a:ext>
            </a:extLst>
          </p:cNvPr>
          <p:cNvSpPr txBox="1">
            <a:spLocks/>
          </p:cNvSpPr>
          <p:nvPr/>
        </p:nvSpPr>
        <p:spPr>
          <a:xfrm>
            <a:off x="2378560" y="8082800"/>
            <a:ext cx="3803992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26B6EA1E-5ABF-48FD-90C9-AD53A1D90CB4}"/>
              </a:ext>
            </a:extLst>
          </p:cNvPr>
          <p:cNvSpPr txBox="1">
            <a:spLocks/>
          </p:cNvSpPr>
          <p:nvPr/>
        </p:nvSpPr>
        <p:spPr>
          <a:xfrm>
            <a:off x="2378560" y="8043592"/>
            <a:ext cx="4218784" cy="1373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07F664C-9DAB-4405-B5E4-5BE778AC2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619657"/>
              </p:ext>
            </p:extLst>
          </p:nvPr>
        </p:nvGraphicFramePr>
        <p:xfrm>
          <a:off x="313898" y="1408688"/>
          <a:ext cx="6228854" cy="112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3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959">
                <a:tc>
                  <a:txBody>
                    <a:bodyPr/>
                    <a:lstStyle/>
                    <a:p>
                      <a:pPr algn="l"/>
                      <a:r>
                        <a:rPr lang="en-MY" sz="1500" dirty="0">
                          <a:solidFill>
                            <a:schemeClr val="tx1"/>
                          </a:solidFill>
                        </a:rPr>
                        <a:t>NAMA MESIN</a:t>
                      </a:r>
                      <a:endParaRPr lang="id-ID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900" b="0" dirty="0">
                          <a:solidFill>
                            <a:schemeClr val="tx1"/>
                          </a:solidFill>
                        </a:rPr>
                        <a:t>Gambar </a:t>
                      </a:r>
                      <a:r>
                        <a:rPr lang="en-MY" sz="1900" b="0" dirty="0" err="1">
                          <a:solidFill>
                            <a:schemeClr val="tx1"/>
                          </a:solidFill>
                        </a:rPr>
                        <a:t>mesin</a:t>
                      </a:r>
                      <a:endParaRPr lang="id-ID" sz="1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451">
                <a:tc>
                  <a:txBody>
                    <a:bodyPr/>
                    <a:lstStyle/>
                    <a:p>
                      <a:pPr algn="l"/>
                      <a:r>
                        <a:rPr lang="en-MY" sz="1500" b="1" dirty="0">
                          <a:solidFill>
                            <a:schemeClr val="tx1"/>
                          </a:solidFill>
                        </a:rPr>
                        <a:t>JENAMA/MODEL</a:t>
                      </a:r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770EF1-52B3-4170-8705-B0154D3A2709}"/>
              </a:ext>
            </a:extLst>
          </p:cNvPr>
          <p:cNvGraphicFramePr>
            <a:graphicFrameLocks noGrp="1"/>
          </p:cNvGraphicFramePr>
          <p:nvPr/>
        </p:nvGraphicFramePr>
        <p:xfrm>
          <a:off x="309538" y="2691132"/>
          <a:ext cx="6228854" cy="6917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4427">
                  <a:extLst>
                    <a:ext uri="{9D8B030D-6E8A-4147-A177-3AD203B41FA5}">
                      <a16:colId xmlns:a16="http://schemas.microsoft.com/office/drawing/2014/main" val="771973402"/>
                    </a:ext>
                  </a:extLst>
                </a:gridCol>
                <a:gridCol w="3114427">
                  <a:extLst>
                    <a:ext uri="{9D8B030D-6E8A-4147-A177-3AD203B41FA5}">
                      <a16:colId xmlns:a16="http://schemas.microsoft.com/office/drawing/2014/main" val="1051173581"/>
                    </a:ext>
                  </a:extLst>
                </a:gridCol>
              </a:tblGrid>
              <a:tr h="1514756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661756"/>
                  </a:ext>
                </a:extLst>
              </a:tr>
              <a:tr h="672843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2.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66485"/>
                  </a:ext>
                </a:extLst>
              </a:tr>
              <a:tr h="1726785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9918"/>
                  </a:ext>
                </a:extLst>
              </a:tr>
              <a:tr h="646457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986150"/>
                  </a:ext>
                </a:extLst>
              </a:tr>
              <a:tr h="1673663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070691"/>
                  </a:ext>
                </a:extLst>
              </a:tr>
              <a:tr h="682685"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400" dirty="0"/>
                        <a:t>6.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260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5549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3966</TotalTime>
  <Words>329</Words>
  <Application>Microsoft Office PowerPoint</Application>
  <PresentationFormat>A4 Paper (210x297 mm)</PresentationFormat>
  <Paragraphs>82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Aharoni</vt:lpstr>
      <vt:lpstr>Arial</vt:lpstr>
      <vt:lpstr>Calibri</vt:lpstr>
      <vt:lpstr>1_Office Theme</vt:lpstr>
      <vt:lpstr>3_Office Theme</vt:lpstr>
      <vt:lpstr>KESERAGAMAN TATACARA PENGGUNAAN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Farhan Bin Hamid</dc:creator>
  <cp:lastModifiedBy>Hjh. Noor Lisa Rahmat</cp:lastModifiedBy>
  <cp:revision>172</cp:revision>
  <cp:lastPrinted>2022-09-12T08:48:07Z</cp:lastPrinted>
  <dcterms:created xsi:type="dcterms:W3CDTF">2022-04-21T06:32:20Z</dcterms:created>
  <dcterms:modified xsi:type="dcterms:W3CDTF">2022-11-23T02:10:22Z</dcterms:modified>
</cp:coreProperties>
</file>